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ppt/tags/tag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7.xml" ContentType="application/vnd.openxmlformats-officedocument.presentationml.tags+xml"/>
  <Override PartName="/ppt/tags/tag4.xml" ContentType="application/vnd.openxmlformats-officedocument.presentationml.tags+xml"/>
  <Override PartName="/ppt/tags/tag6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0" r:id="rId5"/>
    <p:sldId id="267" r:id="rId6"/>
    <p:sldId id="265" r:id="rId7"/>
    <p:sldId id="264" r:id="rId8"/>
    <p:sldId id="259" r:id="rId9"/>
    <p:sldId id="262" r:id="rId10"/>
    <p:sldId id="263" r:id="rId11"/>
    <p:sldId id="268" r:id="rId12"/>
    <p:sldId id="266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3A2A616-CF8C-4FB3-8AF8-B7A68962059C}">
          <p14:sldIdLst>
            <p14:sldId id="256"/>
            <p14:sldId id="261"/>
            <p14:sldId id="257"/>
          </p14:sldIdLst>
        </p14:section>
        <p14:section name="Section sans titre" id="{044427D3-920C-49AB-9E9F-EF41BD1D2407}">
          <p14:sldIdLst>
            <p14:sldId id="260"/>
            <p14:sldId id="267"/>
            <p14:sldId id="265"/>
            <p14:sldId id="264"/>
            <p14:sldId id="259"/>
            <p14:sldId id="262"/>
            <p14:sldId id="263"/>
            <p14:sldId id="268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 showGuides="1"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9D73-DCAC-4444-9B7F-F0F8923B4EAE}" type="datetimeFigureOut">
              <a:rPr lang="fr-CA" smtClean="0"/>
              <a:t>2016-02-18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05FE-E667-4B18-8E1F-69AF5B4F47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928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9D73-DCAC-4444-9B7F-F0F8923B4EAE}" type="datetimeFigureOut">
              <a:rPr lang="fr-CA" smtClean="0"/>
              <a:t>2016-02-18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05FE-E667-4B18-8E1F-69AF5B4F47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751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9D73-DCAC-4444-9B7F-F0F8923B4EAE}" type="datetimeFigureOut">
              <a:rPr lang="fr-CA" smtClean="0"/>
              <a:t>2016-02-18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05FE-E667-4B18-8E1F-69AF5B4F47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684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9D73-DCAC-4444-9B7F-F0F8923B4EAE}" type="datetimeFigureOut">
              <a:rPr lang="fr-CA" smtClean="0"/>
              <a:t>2016-02-18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05FE-E667-4B18-8E1F-69AF5B4F47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0763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9D73-DCAC-4444-9B7F-F0F8923B4EAE}" type="datetimeFigureOut">
              <a:rPr lang="fr-CA" smtClean="0"/>
              <a:t>2016-02-18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05FE-E667-4B18-8E1F-69AF5B4F47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3894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9D73-DCAC-4444-9B7F-F0F8923B4EAE}" type="datetimeFigureOut">
              <a:rPr lang="fr-CA" smtClean="0"/>
              <a:t>2016-02-18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05FE-E667-4B18-8E1F-69AF5B4F47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1133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9D73-DCAC-4444-9B7F-F0F8923B4EAE}" type="datetimeFigureOut">
              <a:rPr lang="fr-CA" smtClean="0"/>
              <a:t>2016-02-18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05FE-E667-4B18-8E1F-69AF5B4F47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32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9D73-DCAC-4444-9B7F-F0F8923B4EAE}" type="datetimeFigureOut">
              <a:rPr lang="fr-CA" smtClean="0"/>
              <a:t>2016-02-18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05FE-E667-4B18-8E1F-69AF5B4F47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333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9D73-DCAC-4444-9B7F-F0F8923B4EAE}" type="datetimeFigureOut">
              <a:rPr lang="fr-CA" smtClean="0"/>
              <a:t>2016-02-18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05FE-E667-4B18-8E1F-69AF5B4F47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2572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9D73-DCAC-4444-9B7F-F0F8923B4EAE}" type="datetimeFigureOut">
              <a:rPr lang="fr-CA" smtClean="0"/>
              <a:t>2016-02-18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05FE-E667-4B18-8E1F-69AF5B4F47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402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69D73-DCAC-4444-9B7F-F0F8923B4EAE}" type="datetimeFigureOut">
              <a:rPr lang="fr-CA" smtClean="0"/>
              <a:t>2016-02-18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B05FE-E667-4B18-8E1F-69AF5B4F47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183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69D73-DCAC-4444-9B7F-F0F8923B4EAE}" type="datetimeFigureOut">
              <a:rPr lang="fr-CA" smtClean="0"/>
              <a:t>2016-02-18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B05FE-E667-4B18-8E1F-69AF5B4F479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7854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11560" y="3645024"/>
            <a:ext cx="7772400" cy="1902073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Présentation des Coopératives jeunesse de services (CJS)</a:t>
            </a:r>
            <a:br>
              <a:rPr lang="fr-CA" dirty="0" smtClean="0"/>
            </a:b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49598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b="1" dirty="0" bmk="">
                <a:solidFill>
                  <a:srgbClr val="000000"/>
                </a:solidFill>
              </a:rPr>
              <a:t>Pour les animateurs et les animatrices</a:t>
            </a:r>
            <a:r>
              <a:rPr lang="fr-CA" b="1" dirty="0">
                <a:solidFill>
                  <a:srgbClr val="000000"/>
                </a:solidFill>
              </a:rPr>
              <a:t/>
            </a:r>
            <a:br>
              <a:rPr lang="fr-CA" b="1" dirty="0">
                <a:solidFill>
                  <a:srgbClr val="000000"/>
                </a:solidFill>
              </a:rPr>
            </a:br>
            <a:endParaRPr lang="fr-C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•"/>
              <a:tabLst>
                <a:tab pos="450850" algn="l"/>
                <a:tab pos="2339975" algn="l"/>
              </a:tabLst>
              <a:defRPr/>
            </a:pPr>
            <a:r>
              <a:rPr lang="fr-CA" sz="2600" dirty="0" smtClean="0">
                <a:ea typeface="Times New Roman" pitchFamily="18" charset="0"/>
              </a:rPr>
              <a:t>s'initier </a:t>
            </a:r>
            <a:r>
              <a:rPr lang="fr-CA" sz="2600" dirty="0">
                <a:ea typeface="Times New Roman" pitchFamily="18" charset="0"/>
              </a:rPr>
              <a:t>au processus d'accompagnement de la mise sur pied d'un projet d'entreprise collective; </a:t>
            </a:r>
            <a:endParaRPr lang="fr-CA" sz="2600" dirty="0" smtClean="0">
              <a:ea typeface="Times New Roman" pitchFamily="18" charset="0"/>
            </a:endParaRPr>
          </a:p>
          <a:p>
            <a:pPr>
              <a:buFontTx/>
              <a:buChar char="•"/>
              <a:tabLst>
                <a:tab pos="450850" algn="l"/>
                <a:tab pos="2339975" algn="l"/>
              </a:tabLst>
              <a:defRPr/>
            </a:pPr>
            <a:endParaRPr lang="fr-CA" sz="2600" dirty="0"/>
          </a:p>
          <a:p>
            <a:pPr>
              <a:buFontTx/>
              <a:buChar char="•"/>
              <a:tabLst>
                <a:tab pos="450850" algn="l"/>
                <a:tab pos="2339975" algn="l"/>
              </a:tabLst>
              <a:defRPr/>
            </a:pPr>
            <a:r>
              <a:rPr lang="fr-CA" sz="2600" dirty="0">
                <a:ea typeface="Times New Roman" pitchFamily="18" charset="0"/>
              </a:rPr>
              <a:t>se former à la pédagogie d'éducation coopérative; </a:t>
            </a:r>
            <a:endParaRPr lang="fr-CA" sz="2600" dirty="0" smtClean="0">
              <a:ea typeface="Times New Roman" pitchFamily="18" charset="0"/>
            </a:endParaRPr>
          </a:p>
          <a:p>
            <a:pPr>
              <a:buFontTx/>
              <a:buChar char="•"/>
              <a:tabLst>
                <a:tab pos="450850" algn="l"/>
                <a:tab pos="2339975" algn="l"/>
              </a:tabLst>
              <a:defRPr/>
            </a:pPr>
            <a:endParaRPr lang="fr-CA" sz="2600" dirty="0"/>
          </a:p>
          <a:p>
            <a:pPr>
              <a:buFontTx/>
              <a:buChar char="•"/>
              <a:tabLst>
                <a:tab pos="450850" algn="l"/>
                <a:tab pos="2339975" algn="l"/>
              </a:tabLst>
              <a:defRPr/>
            </a:pPr>
            <a:r>
              <a:rPr lang="fr-CA" sz="2600" dirty="0">
                <a:ea typeface="Times New Roman" pitchFamily="18" charset="0"/>
              </a:rPr>
              <a:t>expérimenter concrètement le développement économique et social; </a:t>
            </a:r>
            <a:endParaRPr lang="fr-CA" sz="2600" dirty="0" smtClean="0">
              <a:ea typeface="Times New Roman" pitchFamily="18" charset="0"/>
            </a:endParaRPr>
          </a:p>
          <a:p>
            <a:pPr>
              <a:buFontTx/>
              <a:buChar char="•"/>
              <a:tabLst>
                <a:tab pos="450850" algn="l"/>
                <a:tab pos="2339975" algn="l"/>
              </a:tabLst>
              <a:defRPr/>
            </a:pPr>
            <a:endParaRPr lang="fr-CA" sz="2600" dirty="0"/>
          </a:p>
          <a:p>
            <a:pPr>
              <a:buFontTx/>
              <a:buChar char="•"/>
              <a:tabLst>
                <a:tab pos="450850" algn="l"/>
                <a:tab pos="2339975" algn="l"/>
              </a:tabLst>
              <a:defRPr/>
            </a:pPr>
            <a:r>
              <a:rPr lang="fr-CA" sz="2600" dirty="0">
                <a:ea typeface="Times New Roman" pitchFamily="18" charset="0"/>
              </a:rPr>
              <a:t>créer des liens avec les jeunes, les intervenants et la population locale.</a:t>
            </a:r>
            <a:endParaRPr lang="fr-CA" sz="2600" dirty="0"/>
          </a:p>
          <a:p>
            <a:pPr>
              <a:tabLst>
                <a:tab pos="450850" algn="l"/>
                <a:tab pos="2339975" algn="l"/>
              </a:tabLst>
              <a:defRPr/>
            </a:pPr>
            <a:endParaRPr lang="fr-CA" sz="2600" dirty="0" smtClean="0">
              <a:ea typeface="Times New Roman" pitchFamily="18" charset="0"/>
            </a:endParaRPr>
          </a:p>
          <a:p>
            <a:pPr marL="0" indent="0">
              <a:buNone/>
              <a:tabLst>
                <a:tab pos="450850" algn="l"/>
                <a:tab pos="2339975" algn="l"/>
              </a:tabLst>
              <a:defRPr/>
            </a:pPr>
            <a:r>
              <a:rPr lang="fr-CA" sz="2600" dirty="0">
                <a:ea typeface="Times New Roman" pitchFamily="18" charset="0"/>
              </a:rPr>
              <a:t/>
            </a:r>
            <a:br>
              <a:rPr lang="fr-CA" sz="2600" dirty="0">
                <a:ea typeface="Times New Roman" pitchFamily="18" charset="0"/>
              </a:rPr>
            </a:br>
            <a:endParaRPr lang="fr-CA" sz="2600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10819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roy\katerine\Commun\RESEAU\2. SERVICES\CJS\Communication\logos-symboles-CJS\versions\logo-partenaire-prinicpal-CJ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4239004" cy="327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348880"/>
            <a:ext cx="6012160" cy="32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68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En chiffre …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None/>
            </a:pPr>
            <a:r>
              <a:rPr lang="en-GB" altLang="fr-FR" sz="2800" b="1" dirty="0" err="1">
                <a:solidFill>
                  <a:srgbClr val="BC541A"/>
                </a:solidFill>
              </a:rPr>
              <a:t>En</a:t>
            </a:r>
            <a:r>
              <a:rPr lang="en-GB" altLang="fr-FR" sz="2800" b="1" dirty="0">
                <a:solidFill>
                  <a:srgbClr val="BC541A"/>
                </a:solidFill>
              </a:rPr>
              <a:t> </a:t>
            </a:r>
            <a:r>
              <a:rPr lang="en-GB" altLang="fr-FR" sz="2800" b="1" dirty="0" smtClean="0">
                <a:solidFill>
                  <a:srgbClr val="BC541A"/>
                </a:solidFill>
              </a:rPr>
              <a:t>2015</a:t>
            </a:r>
            <a:endParaRPr lang="en-GB" altLang="fr-FR" sz="2800" b="1" dirty="0">
              <a:solidFill>
                <a:srgbClr val="BC541A"/>
              </a:solidFill>
            </a:endParaRPr>
          </a:p>
          <a:p>
            <a:r>
              <a:rPr lang="en-GB" altLang="fr-FR" sz="2800" b="1" dirty="0" smtClean="0"/>
              <a:t>139 </a:t>
            </a:r>
            <a:r>
              <a:rPr lang="en-GB" altLang="fr-FR" sz="2800" b="1" dirty="0"/>
              <a:t>CJS</a:t>
            </a:r>
          </a:p>
          <a:p>
            <a:r>
              <a:rPr lang="en-GB" altLang="fr-FR" sz="2800" b="1" dirty="0" smtClean="0"/>
              <a:t>263 </a:t>
            </a:r>
            <a:r>
              <a:rPr lang="en-GB" altLang="fr-FR" sz="2800" b="1" dirty="0" err="1"/>
              <a:t>animateurs</a:t>
            </a:r>
            <a:endParaRPr lang="en-GB" altLang="fr-FR" sz="2800" b="1" dirty="0"/>
          </a:p>
          <a:p>
            <a:r>
              <a:rPr lang="en-GB" altLang="fr-FR" sz="2800" b="1" dirty="0" smtClean="0"/>
              <a:t>1679 </a:t>
            </a:r>
            <a:r>
              <a:rPr lang="en-GB" altLang="fr-FR" sz="2800" b="1" dirty="0" err="1"/>
              <a:t>coopérants</a:t>
            </a:r>
            <a:r>
              <a:rPr lang="en-GB" altLang="fr-FR" sz="2800" b="1" dirty="0"/>
              <a:t> au Québec</a:t>
            </a:r>
          </a:p>
          <a:p>
            <a:r>
              <a:rPr lang="en-GB" altLang="fr-FR" sz="2800" b="1" dirty="0" smtClean="0"/>
              <a:t>537 735 </a:t>
            </a:r>
            <a:r>
              <a:rPr lang="en-GB" altLang="fr-FR" sz="2800" b="1" dirty="0"/>
              <a:t>$ </a:t>
            </a:r>
            <a:r>
              <a:rPr lang="en-GB" altLang="fr-FR" sz="2800" b="1" dirty="0" err="1"/>
              <a:t>en</a:t>
            </a:r>
            <a:r>
              <a:rPr lang="en-GB" altLang="fr-FR" sz="2800" b="1" dirty="0"/>
              <a:t> </a:t>
            </a:r>
            <a:r>
              <a:rPr lang="en-GB" altLang="fr-FR" sz="2800" b="1" dirty="0" err="1"/>
              <a:t>revenus</a:t>
            </a:r>
            <a:r>
              <a:rPr lang="en-GB" altLang="fr-FR" sz="2800" b="1" dirty="0"/>
              <a:t> </a:t>
            </a:r>
            <a:endParaRPr lang="en-GB" altLang="fr-FR" sz="2800" b="1" dirty="0" smtClean="0"/>
          </a:p>
          <a:p>
            <a:endParaRPr lang="fr-FR" altLang="fr-FR" sz="2800" dirty="0"/>
          </a:p>
          <a:p>
            <a:pPr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45000"/>
              <a:buNone/>
            </a:pPr>
            <a:r>
              <a:rPr lang="en-GB" altLang="fr-FR" sz="2800" b="1" dirty="0" err="1">
                <a:solidFill>
                  <a:srgbClr val="BC541A"/>
                </a:solidFill>
              </a:rPr>
              <a:t>Depuis</a:t>
            </a:r>
            <a:r>
              <a:rPr lang="en-GB" altLang="fr-FR" sz="2800" b="1" dirty="0">
                <a:solidFill>
                  <a:srgbClr val="BC541A"/>
                </a:solidFill>
              </a:rPr>
              <a:t> plus de 25 </a:t>
            </a:r>
            <a:r>
              <a:rPr lang="en-GB" altLang="fr-FR" sz="2800" b="1" dirty="0" err="1">
                <a:solidFill>
                  <a:srgbClr val="BC541A"/>
                </a:solidFill>
              </a:rPr>
              <a:t>ans</a:t>
            </a:r>
            <a:endParaRPr lang="fr-FR" altLang="fr-FR" sz="2800" b="1" dirty="0">
              <a:solidFill>
                <a:srgbClr val="BC541A"/>
              </a:solidFill>
            </a:endParaRPr>
          </a:p>
          <a:p>
            <a:r>
              <a:rPr lang="en-GB" altLang="fr-FR" sz="2800" b="1" dirty="0"/>
              <a:t>25 000 jeunes </a:t>
            </a:r>
            <a:r>
              <a:rPr lang="en-GB" altLang="fr-FR" sz="2800" b="1" dirty="0" err="1"/>
              <a:t>coopérants</a:t>
            </a:r>
            <a:endParaRPr lang="en-GB" altLang="fr-FR" sz="2800" b="1" dirty="0"/>
          </a:p>
          <a:p>
            <a:r>
              <a:rPr lang="en-GB" altLang="fr-FR" sz="2800" b="1" dirty="0" err="1"/>
              <a:t>Près</a:t>
            </a:r>
            <a:r>
              <a:rPr lang="en-GB" altLang="fr-FR" sz="2800" b="1" dirty="0"/>
              <a:t> de 8 millions </a:t>
            </a:r>
            <a:r>
              <a:rPr lang="en-GB" altLang="fr-FR" sz="2800" b="1" dirty="0" smtClean="0"/>
              <a:t>$</a:t>
            </a:r>
          </a:p>
          <a:p>
            <a:endParaRPr lang="en-GB" altLang="fr-FR" sz="2800" b="1" dirty="0"/>
          </a:p>
          <a:p>
            <a:r>
              <a:rPr lang="en-GB" altLang="fr-FR" sz="2800" b="1" dirty="0" smtClean="0"/>
              <a:t>La suite …. Le MONDE !</a:t>
            </a:r>
            <a:endParaRPr lang="en-GB" altLang="fr-FR" sz="2800" b="1" dirty="0"/>
          </a:p>
          <a:p>
            <a:endParaRPr lang="fr-CA" dirty="0"/>
          </a:p>
        </p:txBody>
      </p:sp>
      <p:pic>
        <p:nvPicPr>
          <p:cNvPr id="4" name="Imag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124744"/>
            <a:ext cx="2952328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96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9913" y="3175"/>
            <a:ext cx="10283826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r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-1760538" y="5127625"/>
            <a:ext cx="7772401" cy="1470025"/>
          </a:xfrm>
        </p:spPr>
        <p:txBody>
          <a:bodyPr/>
          <a:lstStyle/>
          <a:p>
            <a:pPr eaLnBrk="1" hangingPunct="1"/>
            <a:r>
              <a:rPr lang="fr-CA" altLang="fr-FR" sz="5400" b="1" dirty="0" smtClean="0"/>
              <a:t>Une CJS c’est :</a:t>
            </a:r>
            <a:endParaRPr lang="fr-CA" altLang="fr-FR" sz="54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89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2800" b="1" dirty="0" smtClean="0">
                <a:solidFill>
                  <a:schemeClr val="accent6"/>
                </a:solidFill>
              </a:rPr>
              <a:t>Un projet d’éducation à la coopération du travail</a:t>
            </a:r>
            <a:endParaRPr lang="fr-CA" sz="2800" b="1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68760"/>
            <a:ext cx="8229600" cy="4752528"/>
          </a:xfrm>
        </p:spPr>
        <p:txBody>
          <a:bodyPr>
            <a:normAutofit lnSpcReduction="10000"/>
          </a:bodyPr>
          <a:lstStyle/>
          <a:p>
            <a:pPr marL="457200" lvl="1" indent="0" algn="just">
              <a:buNone/>
            </a:pPr>
            <a:r>
              <a:rPr lang="en-GB" altLang="fr-FR" sz="2000" dirty="0" err="1" smtClean="0"/>
              <a:t>Concrètement</a:t>
            </a:r>
            <a:r>
              <a:rPr lang="en-GB" altLang="fr-FR" sz="2000" dirty="0"/>
              <a:t>, </a:t>
            </a:r>
            <a:r>
              <a:rPr lang="en-GB" altLang="fr-FR" sz="2000" dirty="0" err="1"/>
              <a:t>ce</a:t>
            </a:r>
            <a:r>
              <a:rPr lang="en-GB" altLang="fr-FR" sz="2000" dirty="0"/>
              <a:t> </a:t>
            </a:r>
            <a:r>
              <a:rPr lang="en-GB" altLang="fr-FR" sz="2000" dirty="0" err="1"/>
              <a:t>sont</a:t>
            </a:r>
            <a:r>
              <a:rPr lang="en-GB" altLang="fr-FR" sz="2000" dirty="0"/>
              <a:t> des jeunes de </a:t>
            </a:r>
            <a:r>
              <a:rPr lang="en-GB" altLang="fr-FR" sz="2000" dirty="0" err="1"/>
              <a:t>niveau</a:t>
            </a:r>
            <a:r>
              <a:rPr lang="en-GB" altLang="fr-FR" sz="2000" dirty="0"/>
              <a:t> </a:t>
            </a:r>
            <a:r>
              <a:rPr lang="en-GB" altLang="fr-FR" sz="2000" dirty="0" err="1"/>
              <a:t>secondaire</a:t>
            </a:r>
            <a:r>
              <a:rPr lang="en-GB" altLang="fr-FR" sz="2000" dirty="0"/>
              <a:t> qui </a:t>
            </a:r>
            <a:r>
              <a:rPr lang="en-GB" altLang="fr-FR" sz="2000" dirty="0" err="1"/>
              <a:t>mettent</a:t>
            </a:r>
            <a:r>
              <a:rPr lang="en-GB" altLang="fr-FR" sz="2000" dirty="0"/>
              <a:t> </a:t>
            </a:r>
            <a:r>
              <a:rPr lang="en-GB" altLang="fr-FR" sz="2000" dirty="0" err="1"/>
              <a:t>sur</a:t>
            </a:r>
            <a:r>
              <a:rPr lang="en-GB" altLang="fr-FR" sz="2000" dirty="0"/>
              <a:t> pied </a:t>
            </a:r>
            <a:r>
              <a:rPr lang="en-GB" altLang="fr-FR" sz="2000" dirty="0" err="1"/>
              <a:t>leur</a:t>
            </a:r>
            <a:r>
              <a:rPr lang="en-GB" altLang="fr-FR" sz="2000" dirty="0"/>
              <a:t> </a:t>
            </a:r>
            <a:r>
              <a:rPr lang="en-GB" altLang="fr-FR" sz="2000" dirty="0" err="1"/>
              <a:t>propre</a:t>
            </a:r>
            <a:r>
              <a:rPr lang="en-GB" altLang="fr-FR" sz="2000" dirty="0"/>
              <a:t> </a:t>
            </a:r>
            <a:r>
              <a:rPr lang="en-GB" altLang="fr-FR" sz="2000" dirty="0" err="1"/>
              <a:t>coopérative</a:t>
            </a:r>
            <a:r>
              <a:rPr lang="en-GB" altLang="fr-FR" sz="2000" dirty="0"/>
              <a:t> de travail </a:t>
            </a:r>
            <a:r>
              <a:rPr lang="en-GB" altLang="fr-FR" sz="2000" dirty="0" err="1"/>
              <a:t>afin</a:t>
            </a:r>
            <a:r>
              <a:rPr lang="en-GB" altLang="fr-FR" sz="2000" dirty="0"/>
              <a:t> </a:t>
            </a:r>
            <a:r>
              <a:rPr lang="en-GB" altLang="fr-FR" sz="2000" dirty="0" err="1"/>
              <a:t>d’offrir</a:t>
            </a:r>
            <a:r>
              <a:rPr lang="en-GB" altLang="fr-FR" sz="2000" dirty="0"/>
              <a:t> des services au sein de </a:t>
            </a:r>
            <a:r>
              <a:rPr lang="en-GB" altLang="fr-FR" sz="2000" dirty="0" err="1"/>
              <a:t>leur</a:t>
            </a:r>
            <a:r>
              <a:rPr lang="en-GB" altLang="fr-FR" sz="2000" dirty="0"/>
              <a:t> </a:t>
            </a:r>
            <a:r>
              <a:rPr lang="en-GB" altLang="fr-FR" sz="2000" dirty="0" err="1"/>
              <a:t>communauté</a:t>
            </a:r>
            <a:r>
              <a:rPr lang="en-GB" altLang="fr-FR" sz="2000" dirty="0"/>
              <a:t> tout au long de </a:t>
            </a:r>
            <a:r>
              <a:rPr lang="en-GB" altLang="fr-FR" sz="2000" dirty="0" err="1"/>
              <a:t>l’été</a:t>
            </a:r>
            <a:r>
              <a:rPr lang="en-GB" altLang="fr-FR" sz="2000" dirty="0"/>
              <a:t>. </a:t>
            </a:r>
            <a:endParaRPr lang="en-GB" altLang="fr-FR" sz="2000" dirty="0" smtClean="0"/>
          </a:p>
          <a:p>
            <a:pPr marL="457200" lvl="1" indent="0">
              <a:buNone/>
            </a:pPr>
            <a:endParaRPr lang="en-GB" altLang="fr-FR" sz="2000" dirty="0"/>
          </a:p>
          <a:p>
            <a:pPr marL="457200" lvl="1" indent="0" algn="just">
              <a:buNone/>
            </a:pPr>
            <a:r>
              <a:rPr lang="fr-CA" altLang="fr-FR" sz="2000" dirty="0"/>
              <a:t>Les coopérants détiennent le pouvoir décisionnel sur le fonctionnement l’orientation de la coopérative. Toutes les actions posées par tous les intervenants doivent chercher à accroître la prise en charge </a:t>
            </a:r>
            <a:r>
              <a:rPr lang="fr-CA" altLang="fr-FR" sz="2000" dirty="0" smtClean="0"/>
              <a:t>de l’entreprise.</a:t>
            </a:r>
          </a:p>
          <a:p>
            <a:pPr algn="just">
              <a:lnSpc>
                <a:spcPct val="113000"/>
              </a:lnSpc>
              <a:buClr>
                <a:srgbClr val="000000"/>
              </a:buClr>
              <a:buSzPct val="45000"/>
              <a:buNone/>
            </a:pPr>
            <a:r>
              <a:rPr lang="en-GB" altLang="fr-FR" sz="1600" b="1" dirty="0" smtClean="0">
                <a:solidFill>
                  <a:schemeClr val="accent6"/>
                </a:solidFill>
                <a:latin typeface="+mj-lt"/>
              </a:rPr>
              <a:t>       </a:t>
            </a:r>
            <a:r>
              <a:rPr lang="en-GB" altLang="fr-FR" sz="2400" b="1" dirty="0" smtClean="0">
                <a:solidFill>
                  <a:schemeClr val="accent6"/>
                </a:solidFill>
                <a:latin typeface="+mj-lt"/>
              </a:rPr>
              <a:t>La </a:t>
            </a:r>
            <a:r>
              <a:rPr lang="en-GB" altLang="fr-FR" sz="2400" b="1" dirty="0" err="1">
                <a:solidFill>
                  <a:schemeClr val="accent6"/>
                </a:solidFill>
                <a:latin typeface="+mj-lt"/>
              </a:rPr>
              <a:t>coopérative</a:t>
            </a:r>
            <a:r>
              <a:rPr lang="en-GB" altLang="fr-FR" sz="2400" b="1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en-GB" altLang="fr-FR" sz="2400" b="1" dirty="0" err="1">
                <a:solidFill>
                  <a:schemeClr val="accent6"/>
                </a:solidFill>
                <a:latin typeface="+mj-lt"/>
              </a:rPr>
              <a:t>initie</a:t>
            </a:r>
            <a:r>
              <a:rPr lang="en-GB" altLang="fr-FR" sz="2400" b="1" dirty="0">
                <a:solidFill>
                  <a:schemeClr val="accent6"/>
                </a:solidFill>
                <a:latin typeface="+mj-lt"/>
              </a:rPr>
              <a:t> les </a:t>
            </a:r>
            <a:r>
              <a:rPr lang="en-GB" altLang="fr-FR" sz="2400" b="1" dirty="0" err="1" smtClean="0">
                <a:solidFill>
                  <a:schemeClr val="accent6"/>
                </a:solidFill>
                <a:latin typeface="+mj-lt"/>
              </a:rPr>
              <a:t>coopérants</a:t>
            </a:r>
            <a:r>
              <a:rPr lang="en-GB" altLang="fr-FR" sz="2400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en-GB" altLang="fr-FR" sz="2400" b="1" dirty="0" smtClean="0">
                <a:solidFill>
                  <a:schemeClr val="accent6"/>
                </a:solidFill>
              </a:rPr>
              <a:t>:    </a:t>
            </a:r>
            <a:endParaRPr lang="en-GB" altLang="fr-FR" sz="2400" b="1" dirty="0">
              <a:solidFill>
                <a:schemeClr val="accent6"/>
              </a:solidFill>
            </a:endParaRPr>
          </a:p>
          <a:p>
            <a:pPr>
              <a:lnSpc>
                <a:spcPct val="11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GB" altLang="fr-FR" sz="2400" dirty="0"/>
              <a:t>au </a:t>
            </a:r>
            <a:r>
              <a:rPr lang="en-GB" altLang="fr-FR" sz="2400" dirty="0" err="1"/>
              <a:t>fonctionnement</a:t>
            </a:r>
            <a:r>
              <a:rPr lang="en-GB" altLang="fr-FR" sz="2400" dirty="0"/>
              <a:t> </a:t>
            </a:r>
            <a:r>
              <a:rPr lang="en-GB" altLang="fr-FR" sz="2400" dirty="0" err="1"/>
              <a:t>démocratique</a:t>
            </a:r>
            <a:r>
              <a:rPr lang="en-GB" altLang="fr-FR" sz="2400" dirty="0"/>
              <a:t> </a:t>
            </a:r>
            <a:r>
              <a:rPr lang="en-GB" altLang="fr-FR" sz="2400" dirty="0" err="1"/>
              <a:t>d’une</a:t>
            </a:r>
            <a:r>
              <a:rPr lang="en-GB" altLang="fr-FR" sz="2400" dirty="0"/>
              <a:t> </a:t>
            </a:r>
            <a:r>
              <a:rPr lang="en-GB" altLang="fr-FR" sz="2400" dirty="0" err="1"/>
              <a:t>entreprise</a:t>
            </a:r>
            <a:r>
              <a:rPr lang="en-GB" altLang="fr-FR" sz="2400" dirty="0"/>
              <a:t>, </a:t>
            </a:r>
          </a:p>
          <a:p>
            <a:pPr>
              <a:lnSpc>
                <a:spcPct val="11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GB" altLang="fr-FR" sz="2400" dirty="0"/>
              <a:t>à </a:t>
            </a:r>
            <a:r>
              <a:rPr lang="en-GB" altLang="fr-FR" sz="2400" dirty="0" err="1" smtClean="0"/>
              <a:t>l’organisation</a:t>
            </a:r>
            <a:r>
              <a:rPr lang="en-GB" altLang="fr-FR" sz="2400" dirty="0" smtClean="0"/>
              <a:t> </a:t>
            </a:r>
            <a:r>
              <a:rPr lang="en-GB" altLang="fr-FR" sz="2400" dirty="0"/>
              <a:t>collective du travail, </a:t>
            </a:r>
          </a:p>
          <a:p>
            <a:pPr>
              <a:lnSpc>
                <a:spcPct val="11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GB" altLang="fr-FR" sz="2400" dirty="0"/>
              <a:t>à la </a:t>
            </a:r>
            <a:r>
              <a:rPr lang="en-GB" altLang="fr-FR" sz="2400" dirty="0" err="1"/>
              <a:t>gestion</a:t>
            </a:r>
            <a:r>
              <a:rPr lang="en-GB" altLang="fr-FR" sz="2400" dirty="0"/>
              <a:t> </a:t>
            </a:r>
            <a:r>
              <a:rPr lang="en-GB" altLang="fr-FR" sz="2400" dirty="0" err="1"/>
              <a:t>coopérative</a:t>
            </a:r>
            <a:r>
              <a:rPr lang="en-GB" altLang="fr-FR" sz="2400" dirty="0"/>
              <a:t> </a:t>
            </a:r>
          </a:p>
          <a:p>
            <a:pPr>
              <a:lnSpc>
                <a:spcPct val="113000"/>
              </a:lnSpc>
              <a:buClr>
                <a:srgbClr val="000000"/>
              </a:buClr>
              <a:buSzPct val="45000"/>
              <a:buFont typeface="Wingdings" pitchFamily="2" charset="2"/>
              <a:buChar char=""/>
            </a:pPr>
            <a:r>
              <a:rPr lang="en-GB" altLang="fr-FR" sz="2400" dirty="0"/>
              <a:t>et au </a:t>
            </a:r>
            <a:r>
              <a:rPr lang="en-GB" altLang="fr-FR" sz="2400" dirty="0" err="1"/>
              <a:t>fonctionnement</a:t>
            </a:r>
            <a:r>
              <a:rPr lang="en-GB" altLang="fr-FR" sz="2400" dirty="0"/>
              <a:t> du </a:t>
            </a:r>
            <a:r>
              <a:rPr lang="en-GB" altLang="fr-FR" sz="2400" dirty="0" err="1"/>
              <a:t>marché</a:t>
            </a:r>
            <a:r>
              <a:rPr lang="en-GB" altLang="fr-FR" sz="2400" dirty="0"/>
              <a:t>.</a:t>
            </a:r>
          </a:p>
          <a:p>
            <a:pPr marL="457200" lvl="1" indent="0">
              <a:buNone/>
            </a:pP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672264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accent6"/>
                </a:solidFill>
              </a:rPr>
              <a:t>L’IMPACT</a:t>
            </a:r>
            <a:endParaRPr lang="fr-CA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  <a:tabLst>
                <a:tab pos="450850" algn="l"/>
                <a:tab pos="2339975" algn="l"/>
              </a:tabLst>
              <a:defRPr/>
            </a:pPr>
            <a:r>
              <a:rPr lang="fr-CA" sz="5700" b="1" dirty="0" bmk=""/>
              <a:t>Pour les </a:t>
            </a:r>
            <a:r>
              <a:rPr lang="fr-CA" sz="5700" b="1" dirty="0" smtClean="0" bmk=""/>
              <a:t>coopérants:</a:t>
            </a:r>
            <a:endParaRPr lang="fr-CA" sz="4000" dirty="0" bmk="">
              <a:solidFill>
                <a:srgbClr val="000000"/>
              </a:solidFill>
            </a:endParaRPr>
          </a:p>
          <a:p>
            <a:pPr>
              <a:buFontTx/>
              <a:buChar char="•"/>
              <a:tabLst>
                <a:tab pos="450850" algn="l"/>
                <a:tab pos="2339975" algn="l"/>
              </a:tabLst>
              <a:defRPr/>
            </a:pPr>
            <a:r>
              <a:rPr lang="fr-CA" dirty="0" bmk="">
                <a:ea typeface="Times New Roman" pitchFamily="18" charset="0"/>
              </a:rPr>
              <a:t>créer son propre emploi;</a:t>
            </a:r>
            <a:endParaRPr lang="fr-CA" dirty="0" bmk=""/>
          </a:p>
          <a:p>
            <a:pPr>
              <a:buFontTx/>
              <a:buChar char="•"/>
              <a:tabLst>
                <a:tab pos="450850" algn="l"/>
                <a:tab pos="2339975" algn="l"/>
              </a:tabLst>
              <a:defRPr/>
            </a:pPr>
            <a:r>
              <a:rPr lang="fr-CA" dirty="0" bmk="">
                <a:ea typeface="Times New Roman" pitchFamily="18" charset="0"/>
              </a:rPr>
              <a:t>développer des habiletés dans différents types d’emplois ;</a:t>
            </a:r>
            <a:endParaRPr lang="fr-CA" dirty="0" bmk=""/>
          </a:p>
          <a:p>
            <a:pPr>
              <a:buFontTx/>
              <a:buChar char="•"/>
              <a:tabLst>
                <a:tab pos="450850" algn="l"/>
                <a:tab pos="2339975" algn="l"/>
              </a:tabLst>
              <a:defRPr/>
            </a:pPr>
            <a:r>
              <a:rPr lang="fr-CA" dirty="0" bmk="">
                <a:ea typeface="Times New Roman" pitchFamily="18" charset="0"/>
              </a:rPr>
              <a:t>s’initier à la gestion d’une entreprise économique coopérative ;</a:t>
            </a:r>
            <a:endParaRPr lang="fr-CA" dirty="0" bmk=""/>
          </a:p>
          <a:p>
            <a:pPr>
              <a:buFontTx/>
              <a:buChar char="•"/>
              <a:tabLst>
                <a:tab pos="450850" algn="l"/>
                <a:tab pos="2339975" algn="l"/>
              </a:tabLst>
              <a:defRPr/>
            </a:pPr>
            <a:r>
              <a:rPr lang="fr-CA" dirty="0" bmk="">
                <a:ea typeface="Times New Roman" pitchFamily="18" charset="0"/>
              </a:rPr>
              <a:t>se familiariser aux rouages du marché ;</a:t>
            </a:r>
            <a:endParaRPr lang="fr-CA" dirty="0" bmk=""/>
          </a:p>
          <a:p>
            <a:pPr>
              <a:buFontTx/>
              <a:buChar char="•"/>
              <a:tabLst>
                <a:tab pos="450850" algn="l"/>
                <a:tab pos="2339975" algn="l"/>
              </a:tabLst>
              <a:defRPr/>
            </a:pPr>
            <a:r>
              <a:rPr lang="fr-CA" dirty="0" bmk="">
                <a:ea typeface="Times New Roman" pitchFamily="18" charset="0"/>
              </a:rPr>
              <a:t>acquérir de l’expérience et développer une plus grande autonomie ;</a:t>
            </a:r>
            <a:endParaRPr lang="fr-CA" dirty="0" bmk=""/>
          </a:p>
          <a:p>
            <a:pPr>
              <a:buFontTx/>
              <a:buChar char="•"/>
              <a:tabLst>
                <a:tab pos="450850" algn="l"/>
                <a:tab pos="2339975" algn="l"/>
              </a:tabLst>
              <a:defRPr/>
            </a:pPr>
            <a:r>
              <a:rPr lang="fr-CA" dirty="0" bmk="">
                <a:ea typeface="Times New Roman" pitchFamily="18" charset="0"/>
              </a:rPr>
              <a:t>vivre des réussites individuelles et collectives;</a:t>
            </a:r>
            <a:endParaRPr lang="fr-CA" dirty="0" bmk=""/>
          </a:p>
          <a:p>
            <a:pPr>
              <a:buFontTx/>
              <a:buChar char="•"/>
              <a:tabLst>
                <a:tab pos="450850" algn="l"/>
                <a:tab pos="2339975" algn="l"/>
              </a:tabLst>
              <a:defRPr/>
            </a:pPr>
            <a:r>
              <a:rPr lang="fr-CA" dirty="0" bmk="">
                <a:ea typeface="Times New Roman" pitchFamily="18" charset="0"/>
              </a:rPr>
              <a:t>créer des liens avec la communauté;</a:t>
            </a:r>
            <a:endParaRPr lang="fr-CA" dirty="0" bmk=""/>
          </a:p>
          <a:p>
            <a:pPr>
              <a:buFontTx/>
              <a:buChar char="•"/>
              <a:tabLst>
                <a:tab pos="450850" algn="l"/>
                <a:tab pos="2339975" algn="l"/>
              </a:tabLst>
              <a:defRPr/>
            </a:pPr>
            <a:r>
              <a:rPr lang="fr-CA" dirty="0" bmk="">
                <a:ea typeface="Times New Roman" pitchFamily="18" charset="0"/>
              </a:rPr>
              <a:t>faire partie d’un groupe d’appartenance positif;</a:t>
            </a:r>
            <a:endParaRPr lang="fr-CA" dirty="0" bmk=""/>
          </a:p>
          <a:p>
            <a:pPr>
              <a:buFontTx/>
              <a:buChar char="•"/>
              <a:tabLst>
                <a:tab pos="450850" algn="l"/>
                <a:tab pos="2339975" algn="l"/>
              </a:tabLst>
              <a:defRPr/>
            </a:pPr>
            <a:r>
              <a:rPr lang="fr-CA" dirty="0" bmk="">
                <a:ea typeface="Times New Roman" pitchFamily="18" charset="0"/>
              </a:rPr>
              <a:t>exercer du pouvoir dans leur vie;</a:t>
            </a:r>
            <a:endParaRPr lang="fr-CA" dirty="0" bmk=""/>
          </a:p>
          <a:p>
            <a:pPr>
              <a:buFontTx/>
              <a:buChar char="•"/>
              <a:tabLst>
                <a:tab pos="450850" algn="l"/>
                <a:tab pos="2339975" algn="l"/>
              </a:tabLst>
              <a:defRPr/>
            </a:pPr>
            <a:r>
              <a:rPr lang="fr-CA" dirty="0" bmk="">
                <a:ea typeface="Times New Roman" pitchFamily="18" charset="0"/>
              </a:rPr>
              <a:t>être valorisé par leurs pairs et des adultes significatifs.</a:t>
            </a:r>
          </a:p>
          <a:p>
            <a:pPr marL="0" lvl="0" indent="0">
              <a:buNone/>
            </a:pP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07467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 b="1" dirty="0">
                <a:solidFill>
                  <a:schemeClr val="accent6"/>
                </a:solidFill>
              </a:rPr>
              <a:t>LA PRISE EN CHARGE</a:t>
            </a:r>
            <a:endParaRPr lang="fr-CA" dirty="0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en-US" altLang="fr-FR" sz="3600" b="1" dirty="0"/>
              <a:t>PEC = V + S + A</a:t>
            </a:r>
          </a:p>
          <a:p>
            <a:pPr algn="ctr">
              <a:lnSpc>
                <a:spcPct val="80000"/>
              </a:lnSpc>
              <a:buNone/>
            </a:pPr>
            <a:endParaRPr lang="fr-CA" altLang="fr-FR" sz="900" b="1" dirty="0"/>
          </a:p>
          <a:p>
            <a:pPr>
              <a:lnSpc>
                <a:spcPct val="80000"/>
              </a:lnSpc>
            </a:pPr>
            <a:r>
              <a:rPr lang="fr-CA" altLang="fr-FR" sz="2800" dirty="0"/>
              <a:t>La vision (V) </a:t>
            </a:r>
          </a:p>
          <a:p>
            <a:pPr lvl="1" indent="-220663">
              <a:lnSpc>
                <a:spcPct val="80000"/>
              </a:lnSpc>
            </a:pPr>
            <a:r>
              <a:rPr lang="fr-CA" altLang="fr-FR" sz="2200" dirty="0"/>
              <a:t>vision commune dans la coop </a:t>
            </a:r>
          </a:p>
          <a:p>
            <a:pPr lvl="1" indent="-220663">
              <a:lnSpc>
                <a:spcPct val="80000"/>
              </a:lnSpc>
            </a:pPr>
            <a:r>
              <a:rPr lang="fr-CA" altLang="fr-FR" sz="2200" dirty="0" smtClean="0"/>
              <a:t>objectifs </a:t>
            </a:r>
            <a:r>
              <a:rPr lang="fr-CA" altLang="fr-FR" sz="2200" dirty="0"/>
              <a:t>clairs </a:t>
            </a:r>
          </a:p>
          <a:p>
            <a:pPr>
              <a:lnSpc>
                <a:spcPct val="80000"/>
              </a:lnSpc>
            </a:pPr>
            <a:r>
              <a:rPr lang="fr-CA" altLang="fr-FR" sz="2800" dirty="0"/>
              <a:t>Le soutien (S) </a:t>
            </a:r>
          </a:p>
          <a:p>
            <a:pPr lvl="1" indent="-220663">
              <a:lnSpc>
                <a:spcPct val="80000"/>
              </a:lnSpc>
            </a:pPr>
            <a:r>
              <a:rPr lang="fr-CA" altLang="fr-FR" sz="2200" dirty="0"/>
              <a:t>soutien et l’accompagnement des animateurs répondront aux besoins des coopérants</a:t>
            </a:r>
            <a:r>
              <a:rPr lang="fr-CA" altLang="fr-FR" sz="2400" dirty="0"/>
              <a:t>.  </a:t>
            </a:r>
          </a:p>
          <a:p>
            <a:pPr>
              <a:lnSpc>
                <a:spcPct val="80000"/>
              </a:lnSpc>
            </a:pPr>
            <a:r>
              <a:rPr lang="fr-CA" altLang="fr-FR" sz="2800" dirty="0"/>
              <a:t>L’autonomie (A) </a:t>
            </a:r>
          </a:p>
          <a:p>
            <a:pPr lvl="1" indent="-220663">
              <a:lnSpc>
                <a:spcPct val="80000"/>
              </a:lnSpc>
            </a:pPr>
            <a:r>
              <a:rPr lang="fr-CA" altLang="fr-FR" sz="2200" dirty="0"/>
              <a:t>Plus les animateurs auront confiance aux coopérants, plus ils seront autonomes.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761604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fr-CA" altLang="fr-FR" sz="2000" b="1" dirty="0"/>
              <a:t>Gain d’autonomie du groupe de coopérants :</a:t>
            </a:r>
            <a:endParaRPr lang="fr-CA" altLang="fr-FR" sz="2000" dirty="0"/>
          </a:p>
          <a:p>
            <a:pPr lvl="1">
              <a:lnSpc>
                <a:spcPct val="80000"/>
              </a:lnSpc>
            </a:pPr>
            <a:r>
              <a:rPr lang="fr-CA" altLang="fr-FR" sz="1800" dirty="0"/>
              <a:t>Acquisition collective d’autonomie dans les 3 sphères de la CJS soit; la vie d’entreprise, la vie associative et le travail. </a:t>
            </a:r>
            <a:endParaRPr lang="fr-CA" altLang="fr-FR" sz="1800" dirty="0" smtClean="0"/>
          </a:p>
          <a:p>
            <a:pPr marL="457200" lvl="1" indent="0">
              <a:lnSpc>
                <a:spcPct val="80000"/>
              </a:lnSpc>
              <a:buNone/>
            </a:pPr>
            <a:endParaRPr lang="fr-CA" altLang="fr-FR" sz="1800" b="1" dirty="0"/>
          </a:p>
          <a:p>
            <a:pPr>
              <a:lnSpc>
                <a:spcPct val="80000"/>
              </a:lnSpc>
            </a:pPr>
            <a:r>
              <a:rPr lang="fr-CA" altLang="fr-FR" sz="2000" b="1" dirty="0"/>
              <a:t>Développement de la culture entrepreneuriale du coopérant :</a:t>
            </a:r>
            <a:endParaRPr lang="fr-CA" altLang="fr-FR" sz="2000" dirty="0"/>
          </a:p>
          <a:p>
            <a:pPr lvl="1">
              <a:lnSpc>
                <a:spcPct val="80000"/>
              </a:lnSpc>
            </a:pPr>
            <a:r>
              <a:rPr lang="fr-CA" altLang="fr-FR" sz="1800" dirty="0"/>
              <a:t>Développer le potentiel entrepreneurial des coopérants. </a:t>
            </a:r>
          </a:p>
          <a:p>
            <a:pPr lvl="1">
              <a:lnSpc>
                <a:spcPct val="80000"/>
              </a:lnSpc>
            </a:pPr>
            <a:r>
              <a:rPr lang="fr-CA" altLang="fr-FR" sz="1800" dirty="0"/>
              <a:t>La créativité, l’autonomie, le sens des responsabilités, le leadership et la solidarité</a:t>
            </a:r>
            <a:r>
              <a:rPr lang="fr-CA" altLang="fr-FR" sz="1800" dirty="0" smtClean="0"/>
              <a:t>.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fr-CA" altLang="fr-FR" sz="1800" dirty="0"/>
          </a:p>
          <a:p>
            <a:pPr>
              <a:lnSpc>
                <a:spcPct val="80000"/>
              </a:lnSpc>
            </a:pPr>
            <a:r>
              <a:rPr lang="fr-CA" altLang="fr-FR" sz="2000" b="1" dirty="0"/>
              <a:t>Mise en place des moyens pour atteindre les objectifs collectifs :</a:t>
            </a:r>
            <a:endParaRPr lang="fr-CA" altLang="fr-FR" sz="2000" dirty="0"/>
          </a:p>
          <a:p>
            <a:pPr lvl="1">
              <a:lnSpc>
                <a:spcPct val="80000"/>
              </a:lnSpc>
            </a:pPr>
            <a:r>
              <a:rPr lang="fr-CA" altLang="fr-FR" sz="1800" dirty="0"/>
              <a:t>Les coopérants se fixeront des objectifs en tant qu’entreprise </a:t>
            </a:r>
          </a:p>
          <a:p>
            <a:pPr lvl="1">
              <a:lnSpc>
                <a:spcPct val="80000"/>
              </a:lnSpc>
            </a:pPr>
            <a:r>
              <a:rPr lang="fr-CA" altLang="fr-FR" sz="1800" dirty="0"/>
              <a:t>Évaluer l’atteinte des objectifs non seulement par leur résultat, mais également par les moyens que les coopérants ont utilisés pour y arriver</a:t>
            </a:r>
            <a:r>
              <a:rPr lang="fr-CA" altLang="fr-FR" sz="1800" dirty="0" smtClean="0"/>
              <a:t>.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fr-CA" altLang="fr-FR" sz="1800" dirty="0"/>
          </a:p>
          <a:p>
            <a:pPr>
              <a:lnSpc>
                <a:spcPct val="80000"/>
              </a:lnSpc>
            </a:pPr>
            <a:r>
              <a:rPr lang="fr-CA" altLang="fr-FR" sz="2000" b="1" dirty="0"/>
              <a:t>Conscience de participer à un projet d’entrepreneuriat coopératif:</a:t>
            </a:r>
            <a:endParaRPr lang="fr-CA" altLang="fr-FR" sz="2000" dirty="0"/>
          </a:p>
          <a:p>
            <a:pPr lvl="1">
              <a:lnSpc>
                <a:spcPct val="80000"/>
              </a:lnSpc>
            </a:pPr>
            <a:r>
              <a:rPr lang="fr-CA" altLang="fr-FR" sz="1800" dirty="0"/>
              <a:t>Les coopérants se considèrent comme des entrepreneurs coopératifs. </a:t>
            </a:r>
          </a:p>
          <a:p>
            <a:pPr lvl="1">
              <a:lnSpc>
                <a:spcPct val="80000"/>
              </a:lnSpc>
            </a:pPr>
            <a:r>
              <a:rPr lang="fr-CA" altLang="fr-FR" sz="1800" dirty="0"/>
              <a:t>Prise de conscience que le projet CJS est une coopérative de </a:t>
            </a:r>
            <a:r>
              <a:rPr lang="fr-CA" altLang="fr-FR" sz="1800" dirty="0" smtClean="0"/>
              <a:t>travail</a:t>
            </a:r>
            <a:endParaRPr lang="fr-CA" sz="18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-18810"/>
            <a:ext cx="8229600" cy="1426170"/>
          </a:xfrm>
        </p:spPr>
        <p:txBody>
          <a:bodyPr>
            <a:noAutofit/>
          </a:bodyPr>
          <a:lstStyle/>
          <a:p>
            <a:pPr eaLnBrk="1" hangingPunct="1"/>
            <a:r>
              <a:rPr lang="fr-CA" altLang="fr-FR" sz="3600" b="1" dirty="0" smtClean="0">
                <a:solidFill>
                  <a:schemeClr val="tx1"/>
                </a:solidFill>
              </a:rPr>
              <a:t/>
            </a:r>
            <a:br>
              <a:rPr lang="fr-CA" altLang="fr-FR" sz="3600" b="1" dirty="0" smtClean="0">
                <a:solidFill>
                  <a:schemeClr val="tx1"/>
                </a:solidFill>
              </a:rPr>
            </a:br>
            <a:r>
              <a:rPr lang="fr-CA" altLang="fr-FR" sz="3600" b="1" dirty="0" smtClean="0">
                <a:solidFill>
                  <a:schemeClr val="accent6"/>
                </a:solidFill>
              </a:rPr>
              <a:t>FACTEURS DE RÉUSSITE </a:t>
            </a:r>
            <a:br>
              <a:rPr lang="fr-CA" altLang="fr-FR" sz="3600" b="1" dirty="0" smtClean="0">
                <a:solidFill>
                  <a:schemeClr val="accent6"/>
                </a:solidFill>
              </a:rPr>
            </a:br>
            <a:r>
              <a:rPr lang="fr-CA" altLang="fr-FR" sz="3600" b="1" dirty="0" smtClean="0">
                <a:solidFill>
                  <a:schemeClr val="accent6"/>
                </a:solidFill>
              </a:rPr>
              <a:t>D’UNE CJS</a:t>
            </a:r>
            <a:r>
              <a:rPr lang="fr-CA" altLang="fr-FR" sz="3600" dirty="0" smtClean="0">
                <a:solidFill>
                  <a:schemeClr val="accent6"/>
                </a:solidFill>
              </a:rPr>
              <a:t/>
            </a:r>
            <a:br>
              <a:rPr lang="fr-CA" altLang="fr-FR" sz="3600" dirty="0" smtClean="0">
                <a:solidFill>
                  <a:schemeClr val="accent6"/>
                </a:solidFill>
              </a:rPr>
            </a:br>
            <a:endParaRPr lang="fr-CA" altLang="fr-FR" sz="3600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03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43672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76672"/>
            <a:ext cx="2152650" cy="166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48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fr-CA" sz="3100" b="1" dirty="0" smtClean="0"/>
              <a:t>Le comité </a:t>
            </a:r>
            <a:r>
              <a:rPr lang="fr-CA" sz="3100" b="1" dirty="0"/>
              <a:t>l</a:t>
            </a:r>
            <a:r>
              <a:rPr lang="fr-CA" sz="3100" b="1" dirty="0" smtClean="0"/>
              <a:t>ocal</a:t>
            </a:r>
          </a:p>
          <a:p>
            <a:endParaRPr lang="fr-CA" sz="3100" b="1" dirty="0" smtClean="0"/>
          </a:p>
          <a:p>
            <a:r>
              <a:rPr lang="fr-CA" sz="3100" b="1" dirty="0" smtClean="0"/>
              <a:t>2 animateurs</a:t>
            </a:r>
          </a:p>
          <a:p>
            <a:endParaRPr lang="fr-CA" sz="3100" b="1" dirty="0"/>
          </a:p>
          <a:p>
            <a:r>
              <a:rPr lang="fr-CA" sz="3100" b="1" dirty="0" smtClean="0"/>
              <a:t>Participation à la formation</a:t>
            </a:r>
          </a:p>
          <a:p>
            <a:endParaRPr lang="fr-CA" sz="3100" b="1" dirty="0"/>
          </a:p>
          <a:p>
            <a:r>
              <a:rPr lang="fr-CA" sz="3100" b="1" dirty="0" smtClean="0"/>
              <a:t>Participation aux activités du réseau des CJS</a:t>
            </a:r>
            <a:endParaRPr lang="fr-CA" sz="3100" b="1" dirty="0"/>
          </a:p>
          <a:p>
            <a:endParaRPr lang="fr-CA" sz="3100" b="1" dirty="0" smtClean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93000"/>
              </a:lnSpc>
            </a:pPr>
            <a:r>
              <a:rPr lang="en-GB" altLang="fr-FR" b="1" dirty="0">
                <a:solidFill>
                  <a:schemeClr val="accent6"/>
                </a:solidFill>
              </a:rPr>
              <a:t>Les 4 conditions de </a:t>
            </a:r>
            <a:r>
              <a:rPr lang="en-GB" altLang="fr-FR" b="1" dirty="0" err="1">
                <a:solidFill>
                  <a:schemeClr val="accent6"/>
                </a:solidFill>
              </a:rPr>
              <a:t>réussites</a:t>
            </a:r>
            <a:r>
              <a:rPr lang="en-GB" altLang="fr-FR" b="1" dirty="0">
                <a:solidFill>
                  <a:schemeClr val="accent6"/>
                </a:solidFill>
              </a:rPr>
              <a:t>:</a:t>
            </a:r>
            <a:br>
              <a:rPr lang="en-GB" altLang="fr-FR" b="1" dirty="0">
                <a:solidFill>
                  <a:schemeClr val="accent6"/>
                </a:solidFill>
              </a:rPr>
            </a:br>
            <a:r>
              <a:rPr lang="en-GB" altLang="fr-FR" sz="3600" b="1" dirty="0">
                <a:solidFill>
                  <a:schemeClr val="accent6"/>
                </a:solidFill>
              </a:rPr>
              <a:t/>
            </a:r>
            <a:br>
              <a:rPr lang="en-GB" altLang="fr-FR" sz="3600" b="1" dirty="0">
                <a:solidFill>
                  <a:schemeClr val="accent6"/>
                </a:solidFill>
              </a:rPr>
            </a:br>
            <a:endParaRPr lang="fr-CA" b="1" dirty="0">
              <a:solidFill>
                <a:schemeClr val="accent6"/>
              </a:solidFill>
            </a:endParaRPr>
          </a:p>
        </p:txBody>
      </p:sp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92696"/>
            <a:ext cx="338437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75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CA" b="1" dirty="0" bmk=""/>
              <a:t>Pour la </a:t>
            </a:r>
            <a:r>
              <a:rPr lang="fr-CA" b="1" dirty="0" smtClean="0" bmk=""/>
              <a:t>communauté:</a:t>
            </a:r>
            <a:r>
              <a:rPr lang="fr-CA" b="1" dirty="0" bmk="">
                <a:solidFill>
                  <a:srgbClr val="000000"/>
                </a:solidFill>
              </a:rPr>
              <a:t/>
            </a:r>
            <a:br>
              <a:rPr lang="fr-CA" b="1" dirty="0" bmk="">
                <a:solidFill>
                  <a:srgbClr val="000000"/>
                </a:solidFill>
              </a:rPr>
            </a:b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Char char="•"/>
              <a:tabLst>
                <a:tab pos="450850" algn="l"/>
                <a:tab pos="2339975" algn="l"/>
              </a:tabLst>
              <a:defRPr/>
            </a:pPr>
            <a:r>
              <a:rPr lang="fr-CA" dirty="0" smtClean="0" bmk="">
                <a:ea typeface="Times New Roman" pitchFamily="18" charset="0"/>
              </a:rPr>
              <a:t>donner </a:t>
            </a:r>
            <a:r>
              <a:rPr lang="fr-CA" dirty="0" bmk="">
                <a:ea typeface="Times New Roman" pitchFamily="18" charset="0"/>
              </a:rPr>
              <a:t>une place aux jeunes où ils exercent du pouvoir et font valoir leurs talents et qualités;</a:t>
            </a:r>
            <a:endParaRPr lang="fr-CA" dirty="0" bmk=""/>
          </a:p>
          <a:p>
            <a:pPr>
              <a:buFontTx/>
              <a:buChar char="•"/>
              <a:tabLst>
                <a:tab pos="450850" algn="l"/>
                <a:tab pos="2339975" algn="l"/>
              </a:tabLst>
              <a:defRPr/>
            </a:pPr>
            <a:r>
              <a:rPr lang="fr-CA" dirty="0" bmk="">
                <a:ea typeface="Times New Roman" pitchFamily="18" charset="0"/>
              </a:rPr>
              <a:t>susciter </a:t>
            </a:r>
            <a:r>
              <a:rPr lang="fr-CA" dirty="0" smtClean="0" bmk="">
                <a:ea typeface="Times New Roman" pitchFamily="18" charset="0"/>
              </a:rPr>
              <a:t>l’entrepreneuriat </a:t>
            </a:r>
            <a:r>
              <a:rPr lang="fr-CA" dirty="0" bmk="">
                <a:ea typeface="Times New Roman" pitchFamily="18" charset="0"/>
              </a:rPr>
              <a:t>chez les jeunes du milieu ;</a:t>
            </a:r>
            <a:endParaRPr lang="fr-CA" dirty="0" bmk=""/>
          </a:p>
          <a:p>
            <a:pPr>
              <a:buFontTx/>
              <a:buChar char="•"/>
              <a:tabLst>
                <a:tab pos="450850" algn="l"/>
                <a:tab pos="2339975" algn="l"/>
              </a:tabLst>
              <a:defRPr/>
            </a:pPr>
            <a:r>
              <a:rPr lang="fr-CA" dirty="0" bmk="">
                <a:ea typeface="Times New Roman" pitchFamily="18" charset="0"/>
              </a:rPr>
              <a:t>offrir un lieu de formation et de préparation à l’emploi qui est complémentaire à l’école;</a:t>
            </a:r>
            <a:endParaRPr lang="fr-CA" dirty="0" bmk=""/>
          </a:p>
          <a:p>
            <a:pPr>
              <a:buFontTx/>
              <a:buChar char="•"/>
              <a:tabLst>
                <a:tab pos="450850" algn="l"/>
                <a:tab pos="2339975" algn="l"/>
              </a:tabLst>
              <a:defRPr/>
            </a:pPr>
            <a:r>
              <a:rPr lang="fr-CA" dirty="0" bmk="">
                <a:ea typeface="Times New Roman" pitchFamily="18" charset="0"/>
              </a:rPr>
              <a:t>réaliser un projet concret d’initiation à la coopération du travail;</a:t>
            </a:r>
            <a:endParaRPr lang="fr-CA" dirty="0" bmk=""/>
          </a:p>
          <a:p>
            <a:pPr>
              <a:buFontTx/>
              <a:buChar char="•"/>
              <a:tabLst>
                <a:tab pos="450850" algn="l"/>
                <a:tab pos="2339975" algn="l"/>
              </a:tabLst>
              <a:defRPr/>
            </a:pPr>
            <a:r>
              <a:rPr lang="fr-CA" dirty="0" bmk="">
                <a:ea typeface="Times New Roman" pitchFamily="18" charset="0"/>
              </a:rPr>
              <a:t>favoriser l’intégration sociale et économique des jeunes à leur communauté;</a:t>
            </a:r>
            <a:endParaRPr lang="fr-CA" dirty="0" bmk=""/>
          </a:p>
          <a:p>
            <a:pPr>
              <a:buFontTx/>
              <a:buChar char="•"/>
              <a:tabLst>
                <a:tab pos="450850" algn="l"/>
                <a:tab pos="2339975" algn="l"/>
              </a:tabLst>
              <a:defRPr/>
            </a:pPr>
            <a:r>
              <a:rPr lang="fr-CA" dirty="0" bmk="">
                <a:ea typeface="Times New Roman" pitchFamily="18" charset="0"/>
              </a:rPr>
              <a:t>réunir différents organismes autour d’un projet d’économie sociale;</a:t>
            </a:r>
            <a:endParaRPr lang="fr-CA" dirty="0" bmk=""/>
          </a:p>
          <a:p>
            <a:pPr>
              <a:buFontTx/>
              <a:buChar char="•"/>
              <a:tabLst>
                <a:tab pos="450850" algn="l"/>
                <a:tab pos="2339975" algn="l"/>
              </a:tabLst>
              <a:defRPr/>
            </a:pPr>
            <a:r>
              <a:rPr lang="fr-CA" dirty="0" bmk="">
                <a:ea typeface="Times New Roman" pitchFamily="18" charset="0"/>
              </a:rPr>
              <a:t>agir sur des problématiques locales telles que le décrochage scolaire, la toxicomanie, l’exode rural et le rapprochement interculturel;</a:t>
            </a:r>
            <a:endParaRPr lang="fr-CA" dirty="0" bmk=""/>
          </a:p>
          <a:p>
            <a:pPr>
              <a:buFontTx/>
              <a:buChar char="•"/>
              <a:tabLst>
                <a:tab pos="450850" algn="l"/>
                <a:tab pos="2339975" algn="l"/>
              </a:tabLst>
              <a:defRPr/>
            </a:pPr>
            <a:r>
              <a:rPr lang="fr-CA" dirty="0" bmk="">
                <a:ea typeface="Times New Roman" pitchFamily="18" charset="0"/>
              </a:rPr>
              <a:t>favoriser le rapprochement intergénérationnel.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117354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7D5C67BCA55648A2B2A6004F9DE117" ma:contentTypeVersion="5" ma:contentTypeDescription="Create a new document." ma:contentTypeScope="" ma:versionID="d0ade2479f7a723c3635ac40ac438c7f">
  <xsd:schema xmlns:xsd="http://www.w3.org/2001/XMLSchema" xmlns:xs="http://www.w3.org/2001/XMLSchema" xmlns:p="http://schemas.microsoft.com/office/2006/metadata/properties" xmlns:ns2="1a850de0-7813-4e16-9115-7b8ca247da8f" targetNamespace="http://schemas.microsoft.com/office/2006/metadata/properties" ma:root="true" ma:fieldsID="6b5cc568de093d566071cd4514be6972" ns2:_="">
    <xsd:import namespace="1a850de0-7813-4e16-9115-7b8ca247da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50de0-7813-4e16-9115-7b8ca247da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6A6F8A-9321-4189-A3E1-2E4575793118}"/>
</file>

<file path=customXml/itemProps2.xml><?xml version="1.0" encoding="utf-8"?>
<ds:datastoreItem xmlns:ds="http://schemas.openxmlformats.org/officeDocument/2006/customXml" ds:itemID="{87179521-A6B6-40D4-8BE8-25C1EF98DE63}"/>
</file>

<file path=customXml/itemProps3.xml><?xml version="1.0" encoding="utf-8"?>
<ds:datastoreItem xmlns:ds="http://schemas.openxmlformats.org/officeDocument/2006/customXml" ds:itemID="{CE076C75-A1DD-43FA-9A8B-BF58558730A3}"/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473</Words>
  <Application>Microsoft Office PowerPoint</Application>
  <PresentationFormat>Affichage à l'écran (4:3)</PresentationFormat>
  <Paragraphs>87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Thème Office</vt:lpstr>
      <vt:lpstr>Présentation des Coopératives jeunesse de services (CJS) </vt:lpstr>
      <vt:lpstr>Une CJS c’est :</vt:lpstr>
      <vt:lpstr>Un projet d’éducation à la coopération du travail</vt:lpstr>
      <vt:lpstr>L’IMPACT</vt:lpstr>
      <vt:lpstr>LA PRISE EN CHARGE</vt:lpstr>
      <vt:lpstr> FACTEURS DE RÉUSSITE  D’UNE CJS </vt:lpstr>
      <vt:lpstr>Présentation PowerPoint</vt:lpstr>
      <vt:lpstr>Les 4 conditions de réussites:  </vt:lpstr>
      <vt:lpstr>Pour la communauté: </vt:lpstr>
      <vt:lpstr>Pour les animateurs et les animatrices </vt:lpstr>
      <vt:lpstr>Présentation PowerPoint</vt:lpstr>
      <vt:lpstr>En chiffre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de constitution</dc:title>
  <dc:creator>hstlaurent</dc:creator>
  <cp:lastModifiedBy>Mathieu Roy</cp:lastModifiedBy>
  <cp:revision>20</cp:revision>
  <dcterms:created xsi:type="dcterms:W3CDTF">2015-05-13T17:12:51Z</dcterms:created>
  <dcterms:modified xsi:type="dcterms:W3CDTF">2016-02-18T21:34:17Z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0x010100DD7D5C67BCA55648A2B2A6004F9DE117</vt:lpwstr>
  </property>
</Properties>
</file>