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74" r:id="rId5"/>
    <p:sldMasterId id="2147483686" r:id="rId6"/>
    <p:sldMasterId id="2147483698" r:id="rId7"/>
    <p:sldMasterId id="2147483807" r:id="rId8"/>
    <p:sldMasterId id="2147483831" r:id="rId9"/>
    <p:sldMasterId id="2147483843" r:id="rId10"/>
    <p:sldMasterId id="2147483855" r:id="rId11"/>
  </p:sldMasterIdLst>
  <p:notesMasterIdLst>
    <p:notesMasterId r:id="rId34"/>
  </p:notesMasterIdLst>
  <p:handoutMasterIdLst>
    <p:handoutMasterId r:id="rId35"/>
  </p:handoutMasterIdLst>
  <p:sldIdLst>
    <p:sldId id="263" r:id="rId12"/>
    <p:sldId id="258" r:id="rId13"/>
    <p:sldId id="256" r:id="rId14"/>
    <p:sldId id="291" r:id="rId15"/>
    <p:sldId id="292" r:id="rId16"/>
    <p:sldId id="310" r:id="rId17"/>
    <p:sldId id="259" r:id="rId18"/>
    <p:sldId id="295" r:id="rId19"/>
    <p:sldId id="296" r:id="rId20"/>
    <p:sldId id="293" r:id="rId21"/>
    <p:sldId id="294" r:id="rId22"/>
    <p:sldId id="290" r:id="rId23"/>
    <p:sldId id="300" r:id="rId24"/>
    <p:sldId id="297" r:id="rId25"/>
    <p:sldId id="268" r:id="rId26"/>
    <p:sldId id="301" r:id="rId27"/>
    <p:sldId id="270" r:id="rId28"/>
    <p:sldId id="306" r:id="rId29"/>
    <p:sldId id="307" r:id="rId30"/>
    <p:sldId id="308" r:id="rId31"/>
    <p:sldId id="309" r:id="rId32"/>
    <p:sldId id="288" r:id="rId33"/>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e Guerin" initials="CG" lastIdx="2" clrIdx="0">
    <p:extLst>
      <p:ext uri="{19B8F6BF-5375-455C-9EA6-DF929625EA0E}">
        <p15:presenceInfo xmlns:p15="http://schemas.microsoft.com/office/powerpoint/2012/main" userId="Claire Guer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C1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0E9489-6621-4A10-9FDC-7B4DD234E896}" v="101" dt="2019-03-12T16:19:50.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60" autoAdjust="0"/>
    <p:restoredTop sz="93837" autoAdjust="0"/>
  </p:normalViewPr>
  <p:slideViewPr>
    <p:cSldViewPr snapToGrid="0" snapToObjects="1">
      <p:cViewPr varScale="1">
        <p:scale>
          <a:sx n="67" d="100"/>
          <a:sy n="67" d="100"/>
        </p:scale>
        <p:origin x="168" y="44"/>
      </p:cViewPr>
      <p:guideLst>
        <p:guide orient="horz" pos="2160"/>
        <p:guide pos="2880"/>
      </p:guideLst>
    </p:cSldViewPr>
  </p:slideViewPr>
  <p:notesTextViewPr>
    <p:cViewPr>
      <p:scale>
        <a:sx n="75" d="100"/>
        <a:sy n="75" d="100"/>
      </p:scale>
      <p:origin x="0" y="0"/>
    </p:cViewPr>
  </p:notesTextViewPr>
  <p:notesViewPr>
    <p:cSldViewPr snapToGrid="0" snapToObjects="1">
      <p:cViewPr varScale="1">
        <p:scale>
          <a:sx n="122" d="100"/>
          <a:sy n="122" d="100"/>
        </p:scale>
        <p:origin x="507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D3018B3-1E85-A141-A725-D09CA92143BA}" type="datetimeFigureOut">
              <a:rPr lang="fr-FR" smtClean="0"/>
              <a:t>12/03/2019</a:t>
            </a:fld>
            <a:endParaRPr lang="fr-FR"/>
          </a:p>
        </p:txBody>
      </p:sp>
      <p:sp>
        <p:nvSpPr>
          <p:cNvPr id="4" name="Espace réservé du pied de page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6668F6-6FA6-CB4A-B802-8828C7FF1A8C}" type="slidenum">
              <a:rPr lang="fr-FR" smtClean="0"/>
              <a:t>‹#›</a:t>
            </a:fld>
            <a:endParaRPr lang="fr-FR"/>
          </a:p>
        </p:txBody>
      </p:sp>
    </p:spTree>
    <p:extLst>
      <p:ext uri="{BB962C8B-B14F-4D97-AF65-F5344CB8AC3E}">
        <p14:creationId xmlns:p14="http://schemas.microsoft.com/office/powerpoint/2010/main" val="1364144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300632-0832-E149-8A7C-0CF79843CA25}" type="datetimeFigureOut">
              <a:rPr lang="fr-FR" smtClean="0"/>
              <a:t>12/03/2019</a:t>
            </a:fld>
            <a:endParaRPr lang="fr-FR"/>
          </a:p>
        </p:txBody>
      </p:sp>
      <p:sp>
        <p:nvSpPr>
          <p:cNvPr id="4" name="Espace réservé de l’image des diapositives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fr-FR"/>
          </a:p>
        </p:txBody>
      </p:sp>
      <p:sp>
        <p:nvSpPr>
          <p:cNvPr id="5" name="Espace réservé des commentair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4F4D0A5-01A0-D147-8EA4-999218B610E9}" type="slidenum">
              <a:rPr lang="fr-FR" smtClean="0"/>
              <a:t>‹#›</a:t>
            </a:fld>
            <a:endParaRPr lang="fr-FR"/>
          </a:p>
        </p:txBody>
      </p:sp>
    </p:spTree>
    <p:extLst>
      <p:ext uri="{BB962C8B-B14F-4D97-AF65-F5344CB8AC3E}">
        <p14:creationId xmlns:p14="http://schemas.microsoft.com/office/powerpoint/2010/main" val="895471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asserelles.quebec/lexique/terme/communaute-de-pratiqu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a:p>
        </p:txBody>
      </p:sp>
      <p:sp>
        <p:nvSpPr>
          <p:cNvPr id="4" name="Espace réservé du numéro de diapositive 3"/>
          <p:cNvSpPr>
            <a:spLocks noGrp="1"/>
          </p:cNvSpPr>
          <p:nvPr>
            <p:ph type="sldNum" sz="quarter" idx="10"/>
          </p:nvPr>
        </p:nvSpPr>
        <p:spPr/>
        <p:txBody>
          <a:bodyPr/>
          <a:lstStyle/>
          <a:p>
            <a:fld id="{F5760164-A6FF-494F-A425-E7257050D318}" type="slidenum">
              <a:rPr lang="fr-FR" smtClean="0"/>
              <a:t>1</a:t>
            </a:fld>
            <a:endParaRPr lang="fr-FR"/>
          </a:p>
        </p:txBody>
      </p:sp>
    </p:spTree>
    <p:extLst>
      <p:ext uri="{BB962C8B-B14F-4D97-AF65-F5344CB8AC3E}">
        <p14:creationId xmlns:p14="http://schemas.microsoft.com/office/powerpoint/2010/main" val="2203216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lvl="0" indent="-228600">
              <a:buFont typeface="+mj-lt"/>
              <a:buAutoNum type="arabicPeriod"/>
            </a:pPr>
            <a:r>
              <a:rPr lang="fr-CA" sz="1200" kern="1200" dirty="0">
                <a:solidFill>
                  <a:schemeClr val="tx1"/>
                </a:solidFill>
                <a:effectLst/>
                <a:latin typeface="+mn-lt"/>
                <a:ea typeface="+mn-ea"/>
                <a:cs typeface="+mn-cs"/>
              </a:rPr>
              <a:t>Les connaissances pratiques et théoriques sont aussi importantes les unes que les autres – pour en arriver à ce constat, l’expérience québécoise s’enracine dans un contexte culturel qui valorise le dialogue.</a:t>
            </a:r>
          </a:p>
          <a:p>
            <a:pPr marL="228600" lvl="0" indent="-228600">
              <a:buFont typeface="+mj-lt"/>
              <a:buAutoNum type="arabicPeriod"/>
            </a:pPr>
            <a:r>
              <a:rPr lang="fr-CA" sz="1200" kern="1200" dirty="0">
                <a:solidFill>
                  <a:schemeClr val="tx1"/>
                </a:solidFill>
                <a:effectLst/>
                <a:latin typeface="+mn-lt"/>
                <a:ea typeface="+mn-ea"/>
                <a:cs typeface="+mn-cs"/>
              </a:rPr>
              <a:t>Il faut organiser, formaliser et médiatiser la rencontre entre ces types de connaissances à travers des lieux et des instances.</a:t>
            </a:r>
          </a:p>
          <a:p>
            <a:pPr marL="228600" lvl="0" indent="-228600">
              <a:buFont typeface="+mj-lt"/>
              <a:buAutoNum type="arabicPeriod"/>
            </a:pPr>
            <a:r>
              <a:rPr lang="fr-CA" sz="1200" kern="1200" dirty="0">
                <a:solidFill>
                  <a:schemeClr val="tx1"/>
                </a:solidFill>
                <a:effectLst/>
                <a:latin typeface="+mn-lt"/>
                <a:ea typeface="+mn-ea"/>
                <a:cs typeface="+mn-cs"/>
              </a:rPr>
              <a:t>Cette rencontre repose sur des aspects relationnels, doit être soutenue par du personnel et nécessite qu’on y consacre du temps, de l’énergie, des ressources.</a:t>
            </a:r>
          </a:p>
          <a:p>
            <a:pPr marL="228600" lvl="0" indent="-228600">
              <a:buFont typeface="+mj-lt"/>
              <a:buAutoNum type="arabicPeriod"/>
            </a:pPr>
            <a:r>
              <a:rPr lang="fr-CA" sz="1200" kern="1200" dirty="0">
                <a:solidFill>
                  <a:schemeClr val="tx1"/>
                </a:solidFill>
                <a:effectLst/>
                <a:latin typeface="+mn-lt"/>
                <a:ea typeface="+mn-ea"/>
                <a:cs typeface="+mn-cs"/>
              </a:rPr>
              <a:t>Cette rencontre doit se faire à la fois pour construire de nouvelles connaissances liées à des contenus spécifiques et pour assurer une gouvernance partenariale qui assure à son tour que les orientations et les décisions sont prises conjointement et répondent aux besoins de tous. </a:t>
            </a:r>
          </a:p>
          <a:p>
            <a:pPr marL="228600" lvl="0" indent="-228600">
              <a:buFont typeface="+mj-lt"/>
              <a:buAutoNum type="arabicPeriod"/>
            </a:pPr>
            <a:r>
              <a:rPr lang="fr-CA" sz="1200" kern="1200" dirty="0">
                <a:solidFill>
                  <a:schemeClr val="tx1"/>
                </a:solidFill>
                <a:effectLst/>
                <a:latin typeface="+mn-lt"/>
                <a:ea typeface="+mn-ea"/>
                <a:cs typeface="+mn-cs"/>
              </a:rPr>
              <a:t>Cette rencontre sera d’autant plus fructueuse si les participants ont des valeurs et des visions de société communes.</a:t>
            </a:r>
          </a:p>
          <a:p>
            <a:pPr marL="228600" lvl="0" indent="-228600">
              <a:buFont typeface="+mj-lt"/>
              <a:buAutoNum type="arabicPeriod"/>
            </a:pPr>
            <a:r>
              <a:rPr lang="fr-CA" sz="1200" kern="1200" dirty="0">
                <a:solidFill>
                  <a:schemeClr val="tx1"/>
                </a:solidFill>
                <a:effectLst/>
                <a:latin typeface="+mn-lt"/>
                <a:ea typeface="+mn-ea"/>
                <a:cs typeface="+mn-cs"/>
              </a:rPr>
              <a:t>Enfin cette rencontre est elle-même une condition d’un élargissement de l’action sur le terrain en permettant une systématisation des apprentissages.</a:t>
            </a:r>
          </a:p>
          <a:p>
            <a:endParaRPr lang="fr-CA" dirty="0"/>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10</a:t>
            </a:fld>
            <a:endParaRPr lang="fr-FR"/>
          </a:p>
        </p:txBody>
      </p:sp>
    </p:spTree>
    <p:extLst>
      <p:ext uri="{BB962C8B-B14F-4D97-AF65-F5344CB8AC3E}">
        <p14:creationId xmlns:p14="http://schemas.microsoft.com/office/powerpoint/2010/main" val="3124737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La différence ou le saut qualitatif qui s’opère au TIESS par rapport à ce qui se faisait déjà en recherche partenariale est de viser l’intégration des connaissances dans la pratique des organisations. Il y a une réelle volonté de transformation : transformation des pratiques des organisations et, plus globalement, transformation sociale. Il ne suffit pas de diffuser un rapport de recherche, même résumé et vulgarisé, pour intégrer ses conclusions dans la pratique. Le transfert en soi doit être pensé et des ressources spécifiques doivent y être consacrées. Concrètement, le TIESS ne va pas se contenter de produire ou de </a:t>
            </a:r>
            <a:r>
              <a:rPr lang="fr-CA" sz="1200" kern="1200" dirty="0" err="1">
                <a:solidFill>
                  <a:schemeClr val="tx1"/>
                </a:solidFill>
                <a:effectLst/>
                <a:latin typeface="+mn-lt"/>
                <a:ea typeface="+mn-ea"/>
                <a:cs typeface="+mn-cs"/>
              </a:rPr>
              <a:t>coconstruire</a:t>
            </a:r>
            <a:r>
              <a:rPr lang="fr-CA" sz="1200" kern="1200" dirty="0">
                <a:solidFill>
                  <a:schemeClr val="tx1"/>
                </a:solidFill>
                <a:effectLst/>
                <a:latin typeface="+mn-lt"/>
                <a:ea typeface="+mn-ea"/>
                <a:cs typeface="+mn-cs"/>
              </a:rPr>
              <a:t> des connaissances (officiellement, il n’a d’ailleurs pas de mandat de recherche). Dans ses projets, il va suivre deux types de parcours selon la présence ou non d’innovations préexistantes aptes à répondre à un besoin déterminé : </a:t>
            </a:r>
          </a:p>
          <a:p>
            <a:endParaRPr lang="fr-CA" dirty="0"/>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11</a:t>
            </a:fld>
            <a:endParaRPr lang="fr-FR"/>
          </a:p>
        </p:txBody>
      </p:sp>
    </p:spTree>
    <p:extLst>
      <p:ext uri="{BB962C8B-B14F-4D97-AF65-F5344CB8AC3E}">
        <p14:creationId xmlns:p14="http://schemas.microsoft.com/office/powerpoint/2010/main" val="3668158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12</a:t>
            </a:fld>
            <a:endParaRPr lang="fr-FR"/>
          </a:p>
        </p:txBody>
      </p:sp>
    </p:spTree>
    <p:extLst>
      <p:ext uri="{BB962C8B-B14F-4D97-AF65-F5344CB8AC3E}">
        <p14:creationId xmlns:p14="http://schemas.microsoft.com/office/powerpoint/2010/main" val="3613751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14</a:t>
            </a:fld>
            <a:endParaRPr lang="fr-FR"/>
          </a:p>
        </p:txBody>
      </p:sp>
    </p:spTree>
    <p:extLst>
      <p:ext uri="{BB962C8B-B14F-4D97-AF65-F5344CB8AC3E}">
        <p14:creationId xmlns:p14="http://schemas.microsoft.com/office/powerpoint/2010/main" val="3871909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1774">
              <a:defRPr/>
            </a:pPr>
            <a:r>
              <a:rPr lang="fr-FR" dirty="0">
                <a:effectLst/>
              </a:rPr>
              <a:t>MODÈLE 1 </a:t>
            </a:r>
          </a:p>
          <a:p>
            <a:pPr defTabSz="931774">
              <a:defRPr/>
            </a:pPr>
            <a:r>
              <a:rPr lang="fr-FR" dirty="0">
                <a:effectLst/>
              </a:rPr>
              <a:t>« Le modèle linéaire distingue deux catégories d'acteurs avec des </a:t>
            </a:r>
            <a:r>
              <a:rPr lang="fr-FR" b="1" dirty="0">
                <a:effectLst/>
              </a:rPr>
              <a:t>préoccupations, des tâches et des expertises différentes </a:t>
            </a:r>
            <a:r>
              <a:rPr lang="fr-FR" dirty="0">
                <a:effectLst/>
              </a:rPr>
              <a:t>: les personnes qui produisent des connaissances et celles qui les utilisent. » </a:t>
            </a:r>
            <a:r>
              <a:rPr lang="fr-FR" i="1" dirty="0">
                <a:effectLst/>
              </a:rPr>
              <a:t>Gélinas et Pilon p. 77) </a:t>
            </a:r>
            <a:r>
              <a:rPr lang="fr-FR" i="0" dirty="0">
                <a:effectLst/>
              </a:rPr>
              <a:t>utilisé notamment en santé.</a:t>
            </a:r>
          </a:p>
          <a:p>
            <a:endParaRPr lang="fr-CA" dirty="0"/>
          </a:p>
          <a:p>
            <a:endParaRPr lang="fr-CA" dirty="0"/>
          </a:p>
          <a:p>
            <a:r>
              <a:rPr lang="fr-CA" dirty="0"/>
              <a:t>M</a:t>
            </a:r>
            <a:r>
              <a:rPr lang="fr-FR" dirty="0"/>
              <a:t>ODÈLE 2 : </a:t>
            </a:r>
          </a:p>
          <a:p>
            <a:pPr defTabSz="465887">
              <a:defRPr/>
            </a:pPr>
            <a:r>
              <a:rPr lang="fr-FR" dirty="0">
                <a:effectLst/>
              </a:rPr>
              <a:t>« c’est l’utilisateur qui formule une demande de recherche pour résoudre un problème » (</a:t>
            </a:r>
            <a:r>
              <a:rPr lang="fr-FR" i="1" dirty="0" err="1">
                <a:effectLst/>
              </a:rPr>
              <a:t>Dagenais</a:t>
            </a:r>
            <a:r>
              <a:rPr lang="fr-FR" i="1" dirty="0">
                <a:effectLst/>
              </a:rPr>
              <a:t> et Robert, p. 20</a:t>
            </a:r>
            <a:r>
              <a:rPr lang="fr-FR" dirty="0">
                <a:effectLst/>
              </a:rPr>
              <a:t>). </a:t>
            </a:r>
          </a:p>
          <a:p>
            <a:pPr defTabSz="465887">
              <a:defRPr/>
            </a:pPr>
            <a:r>
              <a:rPr lang="fr-FR" dirty="0">
                <a:effectLst/>
              </a:rPr>
              <a:t>Souvent utilisé</a:t>
            </a:r>
            <a:r>
              <a:rPr lang="fr-FR" baseline="0" dirty="0">
                <a:effectLst/>
              </a:rPr>
              <a:t> dans le domaine de l’innovation technologique, c’est aussi la vision qui structure l’attribution de nombreux financement public en transfert de connaissances.</a:t>
            </a:r>
            <a:endParaRPr lang="fr-FR" dirty="0">
              <a:effectLst/>
            </a:endParaRPr>
          </a:p>
          <a:p>
            <a:endParaRPr lang="fr-CA" dirty="0"/>
          </a:p>
          <a:p>
            <a:endParaRPr lang="fr-CA" dirty="0"/>
          </a:p>
          <a:p>
            <a:r>
              <a:rPr lang="fr-CA" dirty="0"/>
              <a:t>M</a:t>
            </a:r>
            <a:r>
              <a:rPr lang="fr-FR" dirty="0"/>
              <a:t>ODÈLE 3 : </a:t>
            </a:r>
          </a:p>
          <a:p>
            <a:r>
              <a:rPr lang="fr-FR" dirty="0">
                <a:effectLst/>
              </a:rPr>
              <a:t>Ce modèle postule que plus l</a:t>
            </a:r>
            <a:r>
              <a:rPr lang="fr-FR" b="1" dirty="0">
                <a:effectLst/>
              </a:rPr>
              <a:t>’interaction </a:t>
            </a:r>
            <a:r>
              <a:rPr lang="fr-FR" dirty="0">
                <a:effectLst/>
              </a:rPr>
              <a:t>entre les chercheurs et les utilisateurs s’intensifie et se régularise, plus la connaissance produite est susceptible d’être utilisée. » (</a:t>
            </a:r>
            <a:r>
              <a:rPr lang="fr-FR" i="1" dirty="0" err="1">
                <a:effectLst/>
              </a:rPr>
              <a:t>Dagenais</a:t>
            </a:r>
            <a:r>
              <a:rPr lang="fr-FR" i="1" dirty="0">
                <a:effectLst/>
              </a:rPr>
              <a:t> et Robert, p. 21</a:t>
            </a:r>
            <a:r>
              <a:rPr lang="fr-FR" dirty="0">
                <a:effectLst/>
              </a:rPr>
              <a:t>) ) </a:t>
            </a:r>
          </a:p>
          <a:p>
            <a:endParaRPr lang="fr-FR" dirty="0">
              <a:effectLst/>
            </a:endParaRPr>
          </a:p>
          <a:p>
            <a:r>
              <a:rPr lang="fr-FR" dirty="0">
                <a:effectLst/>
              </a:rPr>
              <a:t>« Il soutient que le passage des connaissances à la pratique relève de </a:t>
            </a:r>
            <a:r>
              <a:rPr lang="fr-FR" b="1" dirty="0">
                <a:effectLst/>
              </a:rPr>
              <a:t>processus d’échanges interactifs</a:t>
            </a:r>
            <a:r>
              <a:rPr lang="fr-FR" dirty="0">
                <a:effectLst/>
              </a:rPr>
              <a:t>, i.e. </a:t>
            </a:r>
            <a:r>
              <a:rPr lang="fr-FR" b="1" dirty="0">
                <a:effectLst/>
              </a:rPr>
              <a:t>multidirectionnels, </a:t>
            </a:r>
            <a:r>
              <a:rPr lang="fr-FR" dirty="0">
                <a:effectLst/>
              </a:rPr>
              <a:t>qui se réalisent à partir </a:t>
            </a:r>
            <a:r>
              <a:rPr lang="fr-FR" b="1" dirty="0">
                <a:effectLst/>
              </a:rPr>
              <a:t>d’interactions soutenues, fréquentes et actives</a:t>
            </a:r>
            <a:r>
              <a:rPr lang="fr-FR" dirty="0">
                <a:effectLst/>
              </a:rPr>
              <a:t> tout au cours du processus de définition des questions de recherche, de réalisation de la recherche, de compréhension des résultats de recherche, de leur dissémination et de leur utilisation. » (</a:t>
            </a:r>
            <a:r>
              <a:rPr lang="fr-FR" i="1" dirty="0" err="1">
                <a:effectLst/>
              </a:rPr>
              <a:t>Trottier</a:t>
            </a:r>
            <a:r>
              <a:rPr lang="fr-FR" dirty="0">
                <a:effectLst/>
              </a:rPr>
              <a:t> </a:t>
            </a:r>
            <a:r>
              <a:rPr lang="fr-FR" i="1" dirty="0">
                <a:effectLst/>
              </a:rPr>
              <a:t>et Champagne p. 5</a:t>
            </a:r>
            <a:r>
              <a:rPr lang="fr-FR" dirty="0">
                <a:effectLst/>
              </a:rPr>
              <a:t>)</a:t>
            </a:r>
          </a:p>
          <a:p>
            <a:endParaRPr lang="fr-FR" dirty="0">
              <a:effectLst/>
            </a:endParaRPr>
          </a:p>
          <a:p>
            <a:r>
              <a:rPr lang="fr-FR" dirty="0">
                <a:effectLst/>
              </a:rPr>
              <a:t>La dimension de réseau d’acteurs est ici central, c’est le réseau qui produit et transfère les connaissances.</a:t>
            </a:r>
          </a:p>
          <a:p>
            <a:endParaRPr lang="es-ES_tradnl" dirty="0"/>
          </a:p>
          <a:p>
            <a:pPr defTabSz="465887">
              <a:defRPr/>
            </a:pPr>
            <a:r>
              <a:rPr lang="fr-FR" dirty="0">
                <a:effectLst/>
              </a:rPr>
              <a:t>Importance</a:t>
            </a:r>
            <a:r>
              <a:rPr lang="fr-FR" baseline="0" dirty="0">
                <a:effectLst/>
              </a:rPr>
              <a:t> de l’animation par les employés du TIESS</a:t>
            </a:r>
            <a:endParaRPr lang="fr-FR" dirty="0">
              <a:effectLst/>
            </a:endParaRPr>
          </a:p>
          <a:p>
            <a:endParaRPr lang="fr-FR" dirty="0"/>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15</a:t>
            </a:fld>
            <a:endParaRPr lang="fr-FR"/>
          </a:p>
        </p:txBody>
      </p:sp>
    </p:spTree>
    <p:extLst>
      <p:ext uri="{BB962C8B-B14F-4D97-AF65-F5344CB8AC3E}">
        <p14:creationId xmlns:p14="http://schemas.microsoft.com/office/powerpoint/2010/main" val="2659428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16</a:t>
            </a:fld>
            <a:endParaRPr lang="fr-FR"/>
          </a:p>
        </p:txBody>
      </p:sp>
    </p:spTree>
    <p:extLst>
      <p:ext uri="{BB962C8B-B14F-4D97-AF65-F5344CB8AC3E}">
        <p14:creationId xmlns:p14="http://schemas.microsoft.com/office/powerpoint/2010/main" val="788172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a:p>
        </p:txBody>
      </p:sp>
      <p:sp>
        <p:nvSpPr>
          <p:cNvPr id="4" name="Espace réservé du numéro de diapositive 3"/>
          <p:cNvSpPr>
            <a:spLocks noGrp="1"/>
          </p:cNvSpPr>
          <p:nvPr>
            <p:ph type="sldNum" sz="quarter" idx="10"/>
          </p:nvPr>
        </p:nvSpPr>
        <p:spPr/>
        <p:txBody>
          <a:bodyPr/>
          <a:lstStyle/>
          <a:p>
            <a:pPr defTabSz="931774">
              <a:defRPr/>
            </a:pPr>
            <a:fld id="{F5760164-A6FF-494F-A425-E7257050D318}" type="slidenum">
              <a:rPr lang="fr-FR">
                <a:solidFill>
                  <a:prstClr val="black"/>
                </a:solidFill>
                <a:latin typeface="Calibri" panose="020F0502020204030204"/>
              </a:rPr>
              <a:pPr defTabSz="931774">
                <a:defRPr/>
              </a:pPr>
              <a:t>17</a:t>
            </a:fld>
            <a:endParaRPr lang="fr-FR">
              <a:solidFill>
                <a:prstClr val="black"/>
              </a:solidFill>
              <a:latin typeface="Calibri" panose="020F0502020204030204"/>
            </a:endParaRPr>
          </a:p>
        </p:txBody>
      </p:sp>
    </p:spTree>
    <p:extLst>
      <p:ext uri="{BB962C8B-B14F-4D97-AF65-F5344CB8AC3E}">
        <p14:creationId xmlns:p14="http://schemas.microsoft.com/office/powerpoint/2010/main" val="489541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1" kern="1200" dirty="0">
                <a:solidFill>
                  <a:schemeClr val="tx1"/>
                </a:solidFill>
                <a:effectLst/>
                <a:latin typeface="+mn-lt"/>
                <a:ea typeface="+mn-ea"/>
                <a:cs typeface="+mn-cs"/>
              </a:rPr>
              <a:t>Projet sur le financement et l’investissement participatifs : </a:t>
            </a:r>
            <a:endParaRPr lang="fr-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  la réponse à un besoin concret</a:t>
            </a:r>
            <a:endParaRPr lang="fr-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En 2016, les obligations communautaires sont apparues comme une occasion pour les organismes à but non lucratif de mobiliser de nouvelles sources de financement auprès des membres de leur communauté, d’assurer leur développement et de renforcer leur ancrage territorial. </a:t>
            </a:r>
          </a:p>
          <a:p>
            <a:r>
              <a:rPr lang="fr-CA" sz="1200" kern="1200" dirty="0">
                <a:solidFill>
                  <a:schemeClr val="tx1"/>
                </a:solidFill>
                <a:effectLst/>
                <a:latin typeface="+mn-lt"/>
                <a:ea typeface="+mn-ea"/>
                <a:cs typeface="+mn-cs"/>
              </a:rPr>
              <a:t>Afin d’éclairer et documenter cette avenue de financement et de mobilisation, le TIESS a suivi quatre entreprises d’économie sociale qui menaient des projets pilotes de campagnes d’émissions d’obligations communautaires. L’objectif du TIESS était de bâtir des outils pratiques permettant à d’autres entreprises de réitérer l’expérience et de pérenniser ces pratiques d’émission. Un comité, animé par le TIESS, s’est réuni régulièrement durant un an afin d’apprendre ensemble, de partager les défis, les réflexions, les expériences de ces émissions pour permettre la réalisation d’un guide sur l’émission d’obligations. La </a:t>
            </a:r>
            <a:r>
              <a:rPr lang="fr-CA" sz="1200" kern="1200" dirty="0" err="1">
                <a:solidFill>
                  <a:schemeClr val="tx1"/>
                </a:solidFill>
                <a:effectLst/>
                <a:latin typeface="+mn-lt"/>
                <a:ea typeface="+mn-ea"/>
                <a:cs typeface="+mn-cs"/>
              </a:rPr>
              <a:t>coconstruction</a:t>
            </a:r>
            <a:r>
              <a:rPr lang="fr-CA" sz="1200" kern="1200" dirty="0">
                <a:solidFill>
                  <a:schemeClr val="tx1"/>
                </a:solidFill>
                <a:effectLst/>
                <a:latin typeface="+mn-lt"/>
                <a:ea typeface="+mn-ea"/>
                <a:cs typeface="+mn-cs"/>
              </a:rPr>
              <a:t> (mécanisme qui est détaillé plus loin) et un premier transfert de proximité se sont faits avec les entreprises qui ont mené des projets pilotes et avec les membres du comité.</a:t>
            </a:r>
          </a:p>
          <a:p>
            <a:r>
              <a:rPr lang="fr-CA" sz="1200" kern="1200" dirty="0">
                <a:solidFill>
                  <a:schemeClr val="tx1"/>
                </a:solidFill>
                <a:effectLst/>
                <a:latin typeface="+mn-lt"/>
                <a:ea typeface="+mn-ea"/>
                <a:cs typeface="+mn-cs"/>
              </a:rPr>
              <a:t>Le TIESS a produit cinq livrets sur l’émission d’obligations communautaires par les entreprises d’économie sociale. Une fois ces livrets produits, il devait s’assurer qu’ils soient largement utilisés. Il a lui-même fait de nombreuses présentations. Toutefois, il fallait aller plus loin que de faire connaître les grandes lignes. Il fallait s’assurer que l’expertise sur l’émission des obligations se développe chez les accompagnateurs qui œuvrent directement auprès des entreprises. (Le TIESS n’a pas comme mission d’accompagner les entreprises au-delà de projets pilotes). </a:t>
            </a:r>
          </a:p>
          <a:p>
            <a:r>
              <a:rPr lang="fr-CA" sz="1200" kern="1200" dirty="0">
                <a:solidFill>
                  <a:schemeClr val="tx1"/>
                </a:solidFill>
                <a:effectLst/>
                <a:latin typeface="+mn-lt"/>
                <a:ea typeface="+mn-ea"/>
                <a:cs typeface="+mn-cs"/>
              </a:rPr>
              <a:t>Le TIESS a donc mis sur pied une communauté de pratique à laquelle les participants viennent en trios. Dans chaque trio, il y a une entreprise qui souhaite émettre des obligations, un représentant du pôle régional d’économie sociale qui apprend ce que sont les obligations communautaires et un accompagnateur qui se forme à accompagner l’entreprise dans son processus d’émission. Les pôles régionaux seront en mesure d’informer de manière générale sur les obligations communautaires, les accompagnateurs pourront non seulement accompagner d’autres entreprises dans le processus d’émission, mais aussi former d’autres accompagnateurs pour qu’ils deviennent aptes à faire ce type d’accompagnement. Ce fonctionnement en trio permet d’élargir à la fois le nombre d’entreprises déjà touchées et celles qui auront potentiellement accès au service grâce à la multiplication du nombre d’accompagnateurs formés. Cette communauté de pratique sera ensuite déployée à l’échelle de la province. </a:t>
            </a:r>
          </a:p>
          <a:p>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À la fin 2018, on dénombre :</a:t>
            </a:r>
          </a:p>
          <a:p>
            <a:r>
              <a:rPr lang="fr-CA" sz="1200" kern="1200" dirty="0">
                <a:solidFill>
                  <a:schemeClr val="tx1"/>
                </a:solidFill>
                <a:effectLst/>
                <a:latin typeface="+mn-lt"/>
                <a:ea typeface="+mn-ea"/>
                <a:cs typeface="+mn-cs"/>
              </a:rPr>
              <a:t>– 25 professionnels formés pour l’accompagnement à l’émission d’obligations communautaires ;</a:t>
            </a:r>
          </a:p>
          <a:p>
            <a:r>
              <a:rPr lang="fr-CA" sz="1200" kern="1200" dirty="0">
                <a:solidFill>
                  <a:schemeClr val="tx1"/>
                </a:solidFill>
                <a:effectLst/>
                <a:latin typeface="+mn-lt"/>
                <a:ea typeface="+mn-ea"/>
                <a:cs typeface="+mn-cs"/>
              </a:rPr>
              <a:t>– 19 entreprises qui ont émis ou sont en cours d’émission d’obligations communautaires ;</a:t>
            </a:r>
          </a:p>
          <a:p>
            <a:r>
              <a:rPr lang="fr-CA" sz="1200" kern="1200" dirty="0">
                <a:solidFill>
                  <a:schemeClr val="tx1"/>
                </a:solidFill>
                <a:effectLst/>
                <a:latin typeface="+mn-lt"/>
                <a:ea typeface="+mn-ea"/>
                <a:cs typeface="+mn-cs"/>
              </a:rPr>
              <a:t>– 685 personnes rejointes à travers 28 activités de formation, d’information et de sensibilisation.</a:t>
            </a:r>
          </a:p>
          <a:p>
            <a:r>
              <a:rPr lang="fr-CA" sz="1200" b="1"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 Nombre de professionnels formés (à travers les communautés de pratique et les ateliers de formation) : </a:t>
            </a:r>
            <a:r>
              <a:rPr lang="fr-CA" sz="1200" b="1" kern="1200" dirty="0">
                <a:solidFill>
                  <a:schemeClr val="tx1"/>
                </a:solidFill>
                <a:effectLst/>
                <a:latin typeface="+mn-lt"/>
                <a:ea typeface="+mn-ea"/>
                <a:cs typeface="+mn-cs"/>
              </a:rPr>
              <a:t>25 </a:t>
            </a:r>
            <a:r>
              <a:rPr lang="fr-CA" sz="1200" kern="1200" dirty="0">
                <a:solidFill>
                  <a:schemeClr val="tx1"/>
                </a:solidFill>
                <a:effectLst/>
                <a:latin typeface="+mn-lt"/>
                <a:ea typeface="+mn-ea"/>
                <a:cs typeface="+mn-cs"/>
              </a:rPr>
              <a:t>(au-delà des ateliers d’information et de sensibilisation). </a:t>
            </a:r>
          </a:p>
          <a:p>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 Nombre de téléchargements du Guide (depuis 30 août 2017) : </a:t>
            </a:r>
          </a:p>
          <a:p>
            <a:r>
              <a:rPr lang="fr-CA" sz="1200" kern="1200" dirty="0">
                <a:solidFill>
                  <a:schemeClr val="tx1"/>
                </a:solidFill>
                <a:effectLst/>
                <a:latin typeface="+mn-lt"/>
                <a:ea typeface="+mn-ea"/>
                <a:cs typeface="+mn-cs"/>
              </a:rPr>
              <a:t>– Le livret 1 a été téléchargé plus de </a:t>
            </a:r>
            <a:r>
              <a:rPr lang="fr-CA" sz="1200" b="1" kern="1200" dirty="0">
                <a:solidFill>
                  <a:schemeClr val="tx1"/>
                </a:solidFill>
                <a:effectLst/>
                <a:latin typeface="+mn-lt"/>
                <a:ea typeface="+mn-ea"/>
                <a:cs typeface="+mn-cs"/>
              </a:rPr>
              <a:t>1100 fois entre le 30 août 2017 et le 30 septembre 2018</a:t>
            </a:r>
            <a:r>
              <a:rPr lang="fr-CA" sz="1200" kern="1200" dirty="0">
                <a:solidFill>
                  <a:schemeClr val="tx1"/>
                </a:solidFill>
                <a:effectLst/>
                <a:latin typeface="+mn-lt"/>
                <a:ea typeface="+mn-ea"/>
                <a:cs typeface="+mn-cs"/>
              </a:rPr>
              <a:t>.</a:t>
            </a:r>
            <a:r>
              <a:rPr lang="fr-CA" sz="1200" b="1"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Le guide complet a été téléchargé plus de</a:t>
            </a:r>
            <a:r>
              <a:rPr lang="fr-CA" sz="1200" b="1" kern="1200" dirty="0">
                <a:solidFill>
                  <a:schemeClr val="tx1"/>
                </a:solidFill>
                <a:effectLst/>
                <a:latin typeface="+mn-lt"/>
                <a:ea typeface="+mn-ea"/>
                <a:cs typeface="+mn-cs"/>
              </a:rPr>
              <a:t> 755 fois</a:t>
            </a:r>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Une communauté de pratique est un groupe de personnes qui partagent une pratique ou un champ d’intérêt et qui se rassemblent pour apprendre les uns des autres, pour collaborer et pour créer des solutions innovantes. Source : Passerelles, </a:t>
            </a:r>
            <a:r>
              <a:rPr lang="fr-CA" sz="1200" u="sng" kern="1200" dirty="0">
                <a:solidFill>
                  <a:schemeClr val="tx1"/>
                </a:solidFill>
                <a:effectLst/>
                <a:latin typeface="+mn-lt"/>
                <a:ea typeface="+mn-ea"/>
                <a:cs typeface="+mn-cs"/>
                <a:hlinkClick r:id="rId3"/>
              </a:rPr>
              <a:t>https://passerelles.quebec/lexique/terme/communaute-de-pratique</a:t>
            </a:r>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Présents sur tout le territoire québécois, les pôles régionaux d’économie sociale sont des regroupements d’entreprises et d’acteurs de soutien voués à maximiser la contribution de l’économie sociale au développement des territoires. Ils assurent la réalisation d’actions de soutien au développement entrepreneurial à partir des besoins des entreprises et selon les mandats respectifs de leurs partenaires.</a:t>
            </a:r>
          </a:p>
          <a:p>
            <a:endParaRPr lang="es-ES_tradnl" dirty="0"/>
          </a:p>
        </p:txBody>
      </p:sp>
      <p:sp>
        <p:nvSpPr>
          <p:cNvPr id="4" name="Espace réservé du numéro de diapositive 3"/>
          <p:cNvSpPr>
            <a:spLocks noGrp="1"/>
          </p:cNvSpPr>
          <p:nvPr>
            <p:ph type="sldNum" sz="quarter" idx="10"/>
          </p:nvPr>
        </p:nvSpPr>
        <p:spPr/>
        <p:txBody>
          <a:bodyPr/>
          <a:lstStyle/>
          <a:p>
            <a:fld id="{F5760164-A6FF-494F-A425-E7257050D318}" type="slidenum">
              <a:rPr lang="fr-FR"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2611659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dirty="0"/>
          </a:p>
        </p:txBody>
      </p:sp>
      <p:sp>
        <p:nvSpPr>
          <p:cNvPr id="4" name="Espace réservé du numéro de diapositive 3"/>
          <p:cNvSpPr>
            <a:spLocks noGrp="1"/>
          </p:cNvSpPr>
          <p:nvPr>
            <p:ph type="sldNum" sz="quarter" idx="10"/>
          </p:nvPr>
        </p:nvSpPr>
        <p:spPr/>
        <p:txBody>
          <a:bodyPr/>
          <a:lstStyle/>
          <a:p>
            <a:fld id="{F5760164-A6FF-494F-A425-E7257050D318}" type="slidenum">
              <a:rPr lang="fr-FR"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2917519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20</a:t>
            </a:fld>
            <a:endParaRPr lang="fr-FR"/>
          </a:p>
        </p:txBody>
      </p:sp>
    </p:spTree>
    <p:extLst>
      <p:ext uri="{BB962C8B-B14F-4D97-AF65-F5344CB8AC3E}">
        <p14:creationId xmlns:p14="http://schemas.microsoft.com/office/powerpoint/2010/main" val="3054153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2</a:t>
            </a:fld>
            <a:endParaRPr lang="fr-FR"/>
          </a:p>
        </p:txBody>
      </p:sp>
    </p:spTree>
    <p:extLst>
      <p:ext uri="{BB962C8B-B14F-4D97-AF65-F5344CB8AC3E}">
        <p14:creationId xmlns:p14="http://schemas.microsoft.com/office/powerpoint/2010/main" val="1371513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21</a:t>
            </a:fld>
            <a:endParaRPr lang="fr-FR"/>
          </a:p>
        </p:txBody>
      </p:sp>
    </p:spTree>
    <p:extLst>
      <p:ext uri="{BB962C8B-B14F-4D97-AF65-F5344CB8AC3E}">
        <p14:creationId xmlns:p14="http://schemas.microsoft.com/office/powerpoint/2010/main" val="203005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a:p>
        </p:txBody>
      </p:sp>
      <p:sp>
        <p:nvSpPr>
          <p:cNvPr id="4" name="Espace réservé du numéro de diapositive 3"/>
          <p:cNvSpPr>
            <a:spLocks noGrp="1"/>
          </p:cNvSpPr>
          <p:nvPr>
            <p:ph type="sldNum" sz="quarter" idx="10"/>
          </p:nvPr>
        </p:nvSpPr>
        <p:spPr/>
        <p:txBody>
          <a:bodyPr/>
          <a:lstStyle/>
          <a:p>
            <a:fld id="{F5760164-A6FF-494F-A425-E7257050D318}" type="slidenum">
              <a:rPr lang="fr-FR" smtClean="0"/>
              <a:t>22</a:t>
            </a:fld>
            <a:endParaRPr lang="fr-FR"/>
          </a:p>
        </p:txBody>
      </p:sp>
    </p:spTree>
    <p:extLst>
      <p:ext uri="{BB962C8B-B14F-4D97-AF65-F5344CB8AC3E}">
        <p14:creationId xmlns:p14="http://schemas.microsoft.com/office/powerpoint/2010/main" val="1431552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3</a:t>
            </a:fld>
            <a:endParaRPr lang="fr-FR"/>
          </a:p>
        </p:txBody>
      </p:sp>
    </p:spTree>
    <p:extLst>
      <p:ext uri="{BB962C8B-B14F-4D97-AF65-F5344CB8AC3E}">
        <p14:creationId xmlns:p14="http://schemas.microsoft.com/office/powerpoint/2010/main" val="380457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En plus de sa mission, le TIESS a défini ses intentions. Ainsi, dans ses travaux, le TIESS entend :</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soutenir la capacité d’innovation et le renforcement des capacités collectives dans les territoires ;</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favoriser la démocratisation du savoir et, plus largement, la démocratisation de l’économie et de la société ;</a:t>
            </a:r>
          </a:p>
          <a:p>
            <a:pPr marL="171450" indent="-171450">
              <a:buFont typeface="Arial" panose="020B0604020202020204" pitchFamily="34" charset="0"/>
              <a:buChar char="•"/>
            </a:pPr>
            <a:r>
              <a:rPr lang="fr-CA" sz="1200" kern="1200" dirty="0">
                <a:solidFill>
                  <a:schemeClr val="tx1"/>
                </a:solidFill>
                <a:effectLst/>
                <a:latin typeface="+mn-lt"/>
                <a:ea typeface="+mn-ea"/>
                <a:cs typeface="+mn-cs"/>
              </a:rPr>
              <a:t>œuvrer à la transition sociétale et écologique ainsi qu’à l’instauration d’un modèle de développement inclusif, centré sur la recherche du bien commun</a:t>
            </a:r>
            <a:endParaRPr lang="fr-CA" dirty="0"/>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4</a:t>
            </a:fld>
            <a:endParaRPr lang="fr-FR"/>
          </a:p>
        </p:txBody>
      </p:sp>
    </p:spTree>
    <p:extLst>
      <p:ext uri="{BB962C8B-B14F-4D97-AF65-F5344CB8AC3E}">
        <p14:creationId xmlns:p14="http://schemas.microsoft.com/office/powerpoint/2010/main" val="3988361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5</a:t>
            </a:fld>
            <a:endParaRPr lang="fr-FR"/>
          </a:p>
        </p:txBody>
      </p:sp>
    </p:spTree>
    <p:extLst>
      <p:ext uri="{BB962C8B-B14F-4D97-AF65-F5344CB8AC3E}">
        <p14:creationId xmlns:p14="http://schemas.microsoft.com/office/powerpoint/2010/main" val="273954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LA VEILLE</a:t>
            </a:r>
            <a:br>
              <a:rPr lang="fr-CA" dirty="0"/>
            </a:br>
            <a:r>
              <a:rPr lang="fr-CA" dirty="0"/>
              <a:t>La veille constitue le premier jalon de la valorisation des connaissances et des expériences. Elle vise à </a:t>
            </a:r>
            <a:r>
              <a:rPr lang="fr-CA" b="1" dirty="0"/>
              <a:t>identifier des expériences porteuses</a:t>
            </a:r>
            <a:r>
              <a:rPr lang="fr-CA" dirty="0"/>
              <a:t>, notamment par l’entremise des antennes régionales et des groupes de travail. Elle repose aussi sur la collaboration avec les chercheurs et d’autres structures de veille afin de </a:t>
            </a:r>
            <a:r>
              <a:rPr lang="fr-CA" b="1" dirty="0"/>
              <a:t>répertorier et diffuser les expériences et les travaux existants</a:t>
            </a:r>
            <a:r>
              <a:rPr lang="fr-CA" dirty="0"/>
              <a:t>, tant au Québec qu’ailleurs dans le monde.</a:t>
            </a:r>
          </a:p>
          <a:p>
            <a:pPr defTabSz="931774">
              <a:defRPr/>
            </a:pPr>
            <a:r>
              <a:rPr lang="fr-CA" b="1" dirty="0"/>
              <a:t>LA LIAISON</a:t>
            </a:r>
            <a:br>
              <a:rPr lang="fr-CA" b="1" dirty="0"/>
            </a:br>
            <a:r>
              <a:rPr lang="fr-CA" dirty="0"/>
              <a:t>L’innovation sociale dans le secteur de l’économie sociale et solidaire est souvent le fruit du travail des organisations et de leurs partenaires. En nous appuyant sur les réseaux existants de praticiens et de chercheurs, sur leurs initiatives et leurs compétences, nous chercherons à </a:t>
            </a:r>
            <a:r>
              <a:rPr lang="fr-CA" b="1" dirty="0"/>
              <a:t>développer et à renforcer les liens</a:t>
            </a:r>
            <a:r>
              <a:rPr lang="fr-CA" dirty="0"/>
              <a:t> entre l’ensemble des acteurs concernés.</a:t>
            </a:r>
          </a:p>
          <a:p>
            <a:endParaRPr lang="fr-FR" dirty="0"/>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6</a:t>
            </a:fld>
            <a:endParaRPr lang="fr-FR"/>
          </a:p>
        </p:txBody>
      </p:sp>
    </p:spTree>
    <p:extLst>
      <p:ext uri="{BB962C8B-B14F-4D97-AF65-F5344CB8AC3E}">
        <p14:creationId xmlns:p14="http://schemas.microsoft.com/office/powerpoint/2010/main" val="946365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Transfer </a:t>
            </a:r>
            <a:r>
              <a:rPr lang="fr-CA" dirty="0" err="1"/>
              <a:t>is</a:t>
            </a:r>
            <a:r>
              <a:rPr lang="fr-CA" dirty="0"/>
              <a:t> a social and </a:t>
            </a:r>
            <a:r>
              <a:rPr lang="fr-CA" dirty="0" err="1"/>
              <a:t>organizational</a:t>
            </a:r>
            <a:r>
              <a:rPr lang="fr-CA" dirty="0"/>
              <a:t> </a:t>
            </a:r>
            <a:r>
              <a:rPr lang="fr-CA" dirty="0" err="1"/>
              <a:t>process</a:t>
            </a:r>
            <a:r>
              <a:rPr lang="fr-CA" dirty="0"/>
              <a:t>. It</a:t>
            </a:r>
            <a:r>
              <a:rPr lang="fr-CA" baseline="0" dirty="0"/>
              <a:t> </a:t>
            </a:r>
            <a:r>
              <a:rPr lang="fr-CA" baseline="0" dirty="0" err="1"/>
              <a:t>isn’t</a:t>
            </a:r>
            <a:r>
              <a:rPr lang="fr-CA" baseline="0" dirty="0"/>
              <a:t> an </a:t>
            </a:r>
            <a:r>
              <a:rPr lang="fr-CA" baseline="0" dirty="0" err="1"/>
              <a:t>isolated</a:t>
            </a:r>
            <a:r>
              <a:rPr lang="fr-CA" baseline="0" dirty="0"/>
              <a:t> </a:t>
            </a:r>
            <a:r>
              <a:rPr lang="fr-CA" baseline="0" dirty="0" err="1"/>
              <a:t>activity</a:t>
            </a:r>
            <a:r>
              <a:rPr lang="fr-CA" baseline="0" dirty="0"/>
              <a:t>.  </a:t>
            </a:r>
            <a:endParaRPr lang="fr-CA" dirty="0"/>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7</a:t>
            </a:fld>
            <a:endParaRPr lang="fr-FR"/>
          </a:p>
        </p:txBody>
      </p:sp>
    </p:spTree>
    <p:extLst>
      <p:ext uri="{BB962C8B-B14F-4D97-AF65-F5344CB8AC3E}">
        <p14:creationId xmlns:p14="http://schemas.microsoft.com/office/powerpoint/2010/main" val="1305184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8</a:t>
            </a:fld>
            <a:endParaRPr lang="fr-FR"/>
          </a:p>
        </p:txBody>
      </p:sp>
    </p:spTree>
    <p:extLst>
      <p:ext uri="{BB962C8B-B14F-4D97-AF65-F5344CB8AC3E}">
        <p14:creationId xmlns:p14="http://schemas.microsoft.com/office/powerpoint/2010/main" val="3062754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Voir pages 12-14</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La réflexion portée à l’UQAM sur le rôle de l’université dans la société remonte aux années 1970. Dès 1979, à peine 10 ans après sa création, l’UQAM adopte la Politique des services aux collectivités qui permet aux mouvements associatifs (syndicaux, féministes, communautaires…) d’avoir accès aux ressources et aux compétences universitaires. Ce faisant, l’UQAM concrétise sa mission d’université publique axée sur la démocratisation du savoir et son ouverture aux milieux qui participent de plain-pied aux grands débats de société. Le Service aux collectivités lui-même est issu de cette Politique. </a:t>
            </a:r>
          </a:p>
          <a:p>
            <a:r>
              <a:rPr lang="fr-CA" sz="1200" kern="1200" dirty="0">
                <a:solidFill>
                  <a:schemeClr val="tx1"/>
                </a:solidFill>
                <a:effectLst/>
                <a:latin typeface="+mn-lt"/>
                <a:ea typeface="+mn-ea"/>
                <a:cs typeface="+mn-cs"/>
              </a:rPr>
              <a:t>Ainsi, le SAC n’est pas qu’une structure universitaire parmi d’autres. C’est une formule de collaboration institutionnalisée entre l’Université et différents milieux associatifs en vue de permettre l’accès aux ressources universitaires. Cette formule est reconnue par une politique institutionnelle comme faisant partie de la mission universitaire. </a:t>
            </a:r>
          </a:p>
          <a:p>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La </a:t>
            </a:r>
            <a:r>
              <a:rPr lang="fr-CA" sz="1200" kern="1200" dirty="0" err="1">
                <a:solidFill>
                  <a:schemeClr val="tx1"/>
                </a:solidFill>
                <a:effectLst/>
                <a:latin typeface="+mn-lt"/>
                <a:ea typeface="+mn-ea"/>
                <a:cs typeface="+mn-cs"/>
              </a:rPr>
              <a:t>coconstruction</a:t>
            </a:r>
            <a:r>
              <a:rPr lang="fr-CA" sz="1200" kern="1200" dirty="0">
                <a:solidFill>
                  <a:schemeClr val="tx1"/>
                </a:solidFill>
                <a:effectLst/>
                <a:latin typeface="+mn-lt"/>
                <a:ea typeface="+mn-ea"/>
                <a:cs typeface="+mn-cs"/>
              </a:rPr>
              <a:t> des connaissances qui s’organise au SAC n’est pas qu’un produit de second ordre de l’enseignement supérieur. Dans une société de la connaissance, ce principe est au contraire appelé à se répandre : le savoir est diffus et multiple. </a:t>
            </a:r>
          </a:p>
          <a:p>
            <a:r>
              <a:rPr lang="fr-CA" sz="1200" kern="1200" dirty="0">
                <a:solidFill>
                  <a:schemeClr val="tx1"/>
                </a:solidFill>
                <a:effectLst/>
                <a:latin typeface="+mn-lt"/>
                <a:ea typeface="+mn-ea"/>
                <a:cs typeface="+mn-cs"/>
              </a:rPr>
              <a:t> </a:t>
            </a:r>
          </a:p>
          <a:p>
            <a:r>
              <a:rPr lang="fr-CA" sz="1200" b="1" kern="1200" dirty="0">
                <a:solidFill>
                  <a:schemeClr val="tx1"/>
                </a:solidFill>
                <a:effectLst/>
                <a:latin typeface="+mn-lt"/>
                <a:ea typeface="+mn-ea"/>
                <a:cs typeface="+mn-cs"/>
              </a:rPr>
              <a:t>Un des legs les plus importants de la tradition de travail du SAC est la reconnaissance de la nécessité de prévoir des instances où des représentants d’organismes et des chercheurs se rencontrent régulièrement pour définir et réaliser conjointement un projet de recherche, de formation ou d’autres formes d’appropriation de connaissances</a:t>
            </a:r>
            <a:r>
              <a:rPr lang="fr-CA" sz="1200" kern="1200" dirty="0">
                <a:solidFill>
                  <a:schemeClr val="tx1"/>
                </a:solidFill>
                <a:effectLst/>
                <a:latin typeface="+mn-lt"/>
                <a:ea typeface="+mn-ea"/>
                <a:cs typeface="+mn-cs"/>
              </a:rPr>
              <a:t>. Certes, les rôles des uns et des autres diffèrent et font parfois l’objet de négociations, d’une reconnaissance réciproque des compétences, des expertises et des connaissances de l’autre, mais l’ensemble des projets et des activités est mené conjointement du début à la fin. Il n’y a pas d’un côté des producteurs de connaissances et de l’autre des utilisateurs passifs. </a:t>
            </a:r>
            <a:r>
              <a:rPr lang="fr-CA" sz="1200" b="1" kern="1200" dirty="0">
                <a:solidFill>
                  <a:schemeClr val="tx1"/>
                </a:solidFill>
                <a:effectLst/>
                <a:latin typeface="+mn-lt"/>
                <a:ea typeface="+mn-ea"/>
                <a:cs typeface="+mn-cs"/>
              </a:rPr>
              <a:t>Cette dynamique de </a:t>
            </a:r>
            <a:r>
              <a:rPr lang="fr-CA" sz="1200" b="1" kern="1200" dirty="0" err="1">
                <a:solidFill>
                  <a:schemeClr val="tx1"/>
                </a:solidFill>
                <a:effectLst/>
                <a:latin typeface="+mn-lt"/>
                <a:ea typeface="+mn-ea"/>
                <a:cs typeface="+mn-cs"/>
              </a:rPr>
              <a:t>coconstruction</a:t>
            </a:r>
            <a:r>
              <a:rPr lang="fr-CA" sz="1200" b="1" kern="1200" dirty="0">
                <a:solidFill>
                  <a:schemeClr val="tx1"/>
                </a:solidFill>
                <a:effectLst/>
                <a:latin typeface="+mn-lt"/>
                <a:ea typeface="+mn-ea"/>
                <a:cs typeface="+mn-cs"/>
              </a:rPr>
              <a:t> implique des mécanismes de rencontre, de coordination, de médiation, de traduction, de mise en perspective, d’évaluation et de rétroaction</a:t>
            </a:r>
            <a:r>
              <a:rPr lang="fr-CA" sz="1200" kern="1200" dirty="0">
                <a:solidFill>
                  <a:schemeClr val="tx1"/>
                </a:solidFill>
                <a:effectLst/>
                <a:latin typeface="+mn-lt"/>
                <a:ea typeface="+mn-ea"/>
                <a:cs typeface="+mn-cs"/>
              </a:rPr>
              <a:t>. La liaison entre les partenaires universitaires et associatifs joue donc ici un rôle central dans la mise en œuvre des conditions pour une </a:t>
            </a:r>
            <a:r>
              <a:rPr lang="fr-CA" sz="1200" kern="1200" dirty="0" err="1">
                <a:solidFill>
                  <a:schemeClr val="tx1"/>
                </a:solidFill>
                <a:effectLst/>
                <a:latin typeface="+mn-lt"/>
                <a:ea typeface="+mn-ea"/>
                <a:cs typeface="+mn-cs"/>
              </a:rPr>
              <a:t>coconstruction</a:t>
            </a:r>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La présence d’un personnel professionnel qualifié, responsable de l’animation et de la coordination de ces instances partenariales, est aussi une condition essentielle de ce modèle de </a:t>
            </a:r>
            <a:r>
              <a:rPr lang="fr-CA" sz="1200" kern="1200" dirty="0" err="1">
                <a:solidFill>
                  <a:schemeClr val="tx1"/>
                </a:solidFill>
                <a:effectLst/>
                <a:latin typeface="+mn-lt"/>
                <a:ea typeface="+mn-ea"/>
                <a:cs typeface="+mn-cs"/>
              </a:rPr>
              <a:t>coconstruction</a:t>
            </a:r>
            <a:r>
              <a:rPr lang="fr-CA" sz="1200" kern="1200" dirty="0">
                <a:solidFill>
                  <a:schemeClr val="tx1"/>
                </a:solidFill>
                <a:effectLst/>
                <a:latin typeface="+mn-lt"/>
                <a:ea typeface="+mn-ea"/>
                <a:cs typeface="+mn-cs"/>
              </a:rPr>
              <a:t>. Les agents de développement au SAC de même que les conseillers en transfert au TIESS assument un rôle clé de liaison, de synthèse, de validation, de diffusion, de mobilisation, de traduction, d’organisation et de mise en perspective. Ils apportent un soutien aux projets, aux activités et aux instances partenariales. </a:t>
            </a:r>
          </a:p>
          <a:p>
            <a:r>
              <a:rPr lang="fr-CA" sz="1200" kern="1200" dirty="0">
                <a:solidFill>
                  <a:schemeClr val="tx1"/>
                </a:solidFill>
                <a:effectLst/>
                <a:latin typeface="+mn-lt"/>
                <a:ea typeface="+mn-ea"/>
                <a:cs typeface="+mn-cs"/>
              </a:rPr>
              <a:t>On entend ici instances au sens générique : comités d’encadrement ou de suivis, comités conjoints, comité des services aux collectivités, groupes de travail, etc. Au-delà des noms et du mandat précis de chaque comité, au SAC ou au TIESS il s’agit d’instances partenariales où se définissent les projets et où se prennent conjointement les décisions.</a:t>
            </a:r>
          </a:p>
          <a:p>
            <a:endParaRPr lang="fr-CA" dirty="0"/>
          </a:p>
        </p:txBody>
      </p:sp>
      <p:sp>
        <p:nvSpPr>
          <p:cNvPr id="4" name="Espace réservé du numéro de diapositive 3"/>
          <p:cNvSpPr>
            <a:spLocks noGrp="1"/>
          </p:cNvSpPr>
          <p:nvPr>
            <p:ph type="sldNum" sz="quarter" idx="10"/>
          </p:nvPr>
        </p:nvSpPr>
        <p:spPr/>
        <p:txBody>
          <a:bodyPr/>
          <a:lstStyle/>
          <a:p>
            <a:fld id="{D4F4D0A5-01A0-D147-8EA4-999218B610E9}" type="slidenum">
              <a:rPr lang="fr-FR" smtClean="0"/>
              <a:t>9</a:t>
            </a:fld>
            <a:endParaRPr lang="fr-FR"/>
          </a:p>
        </p:txBody>
      </p:sp>
    </p:spTree>
    <p:extLst>
      <p:ext uri="{BB962C8B-B14F-4D97-AF65-F5344CB8AC3E}">
        <p14:creationId xmlns:p14="http://schemas.microsoft.com/office/powerpoint/2010/main" val="2762155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Cliquez et modifiez le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C9771564-1412-AC4D-8C82-F7A472855B5F}" type="datetimeFigureOut">
              <a:rPr lang="fr-FR" smtClean="0"/>
              <a:t>12/03/2019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927409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9771564-1412-AC4D-8C82-F7A472855B5F}" type="datetimeFigureOut">
              <a:rPr lang="fr-FR" smtClean="0"/>
              <a:t>12/03/2019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2056155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365125"/>
            <a:ext cx="1971675"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28651"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9771564-1412-AC4D-8C82-F7A472855B5F}" type="datetimeFigureOut">
              <a:rPr lang="fr-FR" smtClean="0"/>
              <a:t>12/03/2019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500624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C9771564-1412-AC4D-8C82-F7A472855B5F}" type="datetimeFigureOut">
              <a:rPr lang="fr-FR" smtClean="0"/>
              <a:t>12/03/2019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76914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Cliquez et modifiez le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F5FE06F5-AC0C-0441-AF30-D46DA00EE089}" type="datetimeFigureOut">
              <a:rPr lang="fr-FR" smtClean="0"/>
              <a:t>12/03/2019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476779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5FE06F5-AC0C-0441-AF30-D46DA00EE089}" type="datetimeFigureOut">
              <a:rPr lang="fr-FR" smtClean="0"/>
              <a:t>12/03/2019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968174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41"/>
            <a:ext cx="7886700" cy="2852737"/>
          </a:xfrm>
        </p:spPr>
        <p:txBody>
          <a:bodyPr anchor="b"/>
          <a:lstStyle>
            <a:lvl1pPr>
              <a:defRPr sz="4500"/>
            </a:lvl1pPr>
          </a:lstStyle>
          <a:p>
            <a:r>
              <a:rPr lang="fr-FR"/>
              <a:t>Cliquez et modifiez le titre</a:t>
            </a:r>
          </a:p>
        </p:txBody>
      </p:sp>
      <p:sp>
        <p:nvSpPr>
          <p:cNvPr id="3" name="Espace réservé du texte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F5FE06F5-AC0C-0441-AF30-D46DA00EE089}" type="datetimeFigureOut">
              <a:rPr lang="fr-FR" smtClean="0"/>
              <a:t>12/03/2019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625715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5FE06F5-AC0C-0441-AF30-D46DA00EE089}" type="datetimeFigureOut">
              <a:rPr lang="fr-FR" smtClean="0"/>
              <a:t>12/03/2019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174400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8"/>
            <a:ext cx="7886700" cy="1325563"/>
          </a:xfrm>
        </p:spPr>
        <p:txBody>
          <a:bodyPr/>
          <a:lstStyle/>
          <a:p>
            <a:r>
              <a:rPr lang="fr-FR"/>
              <a:t>Cliquez et modifiez le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p:cNvSpPr>
            <a:spLocks noGrp="1"/>
          </p:cNvSpPr>
          <p:nvPr>
            <p:ph sz="quarter" idx="4"/>
          </p:nvPr>
        </p:nvSpPr>
        <p:spPr>
          <a:xfrm>
            <a:off x="4629151"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5FE06F5-AC0C-0441-AF30-D46DA00EE089}" type="datetimeFigureOut">
              <a:rPr lang="fr-FR" smtClean="0"/>
              <a:t>12/03/2019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1988719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F5FE06F5-AC0C-0441-AF30-D46DA00EE089}" type="datetimeFigureOut">
              <a:rPr lang="fr-FR" smtClean="0"/>
              <a:t>12/03/2019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968028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FE06F5-AC0C-0441-AF30-D46DA00EE089}" type="datetimeFigureOut">
              <a:rPr lang="fr-FR" smtClean="0"/>
              <a:t>12/03/2019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318167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9771564-1412-AC4D-8C82-F7A472855B5F}" type="datetimeFigureOut">
              <a:rPr lang="fr-FR" smtClean="0"/>
              <a:t>12/03/2019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535425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Cliquez et modifiez le titre</a:t>
            </a:r>
          </a:p>
        </p:txBody>
      </p:sp>
      <p:sp>
        <p:nvSpPr>
          <p:cNvPr id="3" name="Espace réservé du contenu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5FE06F5-AC0C-0441-AF30-D46DA00EE089}" type="datetimeFigureOut">
              <a:rPr lang="fr-FR" smtClean="0"/>
              <a:t>12/03/2019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200622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Cliquez et modifiez le titre</a:t>
            </a:r>
          </a:p>
        </p:txBody>
      </p:sp>
      <p:sp>
        <p:nvSpPr>
          <p:cNvPr id="3" name="Espace réservé pour une image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5FE06F5-AC0C-0441-AF30-D46DA00EE089}" type="datetimeFigureOut">
              <a:rPr lang="fr-FR" smtClean="0"/>
              <a:t>12/03/2019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312342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5FE06F5-AC0C-0441-AF30-D46DA00EE089}" type="datetimeFigureOut">
              <a:rPr lang="fr-FR" smtClean="0"/>
              <a:t>12/03/2019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1092431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365125"/>
            <a:ext cx="1971675"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28651"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5FE06F5-AC0C-0441-AF30-D46DA00EE089}" type="datetimeFigureOut">
              <a:rPr lang="fr-FR" smtClean="0"/>
              <a:t>12/03/2019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1658404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Cliquez et modifiez le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53AE84B7-BF14-1648-A016-FF5F3D9F55A8}" type="datetimeFigureOut">
              <a:rPr lang="fr-FR" smtClean="0"/>
              <a:t>12/03/2019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22A20C-1B6A-744F-A109-6B8BD2FA7B50}" type="slidenum">
              <a:rPr lang="fr-FR" smtClean="0"/>
              <a:t>‹#›</a:t>
            </a:fld>
            <a:endParaRPr lang="fr-FR"/>
          </a:p>
        </p:txBody>
      </p:sp>
    </p:spTree>
    <p:extLst>
      <p:ext uri="{BB962C8B-B14F-4D97-AF65-F5344CB8AC3E}">
        <p14:creationId xmlns:p14="http://schemas.microsoft.com/office/powerpoint/2010/main" val="2088347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3AE84B7-BF14-1648-A016-FF5F3D9F55A8}" type="datetimeFigureOut">
              <a:rPr lang="fr-FR" smtClean="0"/>
              <a:t>12/03/2019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22A20C-1B6A-744F-A109-6B8BD2FA7B50}" type="slidenum">
              <a:rPr lang="fr-FR" smtClean="0"/>
              <a:t>‹#›</a:t>
            </a:fld>
            <a:endParaRPr lang="fr-FR"/>
          </a:p>
        </p:txBody>
      </p:sp>
    </p:spTree>
    <p:extLst>
      <p:ext uri="{BB962C8B-B14F-4D97-AF65-F5344CB8AC3E}">
        <p14:creationId xmlns:p14="http://schemas.microsoft.com/office/powerpoint/2010/main" val="377941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41"/>
            <a:ext cx="7886700" cy="2852737"/>
          </a:xfrm>
        </p:spPr>
        <p:txBody>
          <a:bodyPr anchor="b"/>
          <a:lstStyle>
            <a:lvl1pPr>
              <a:defRPr sz="4500"/>
            </a:lvl1pPr>
          </a:lstStyle>
          <a:p>
            <a:r>
              <a:rPr lang="fr-FR"/>
              <a:t>Cliquez et modifiez le titre</a:t>
            </a:r>
          </a:p>
        </p:txBody>
      </p:sp>
      <p:sp>
        <p:nvSpPr>
          <p:cNvPr id="3" name="Espace réservé du texte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53AE84B7-BF14-1648-A016-FF5F3D9F55A8}" type="datetimeFigureOut">
              <a:rPr lang="fr-FR" smtClean="0"/>
              <a:t>12/03/2019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22A20C-1B6A-744F-A109-6B8BD2FA7B50}" type="slidenum">
              <a:rPr lang="fr-FR" smtClean="0"/>
              <a:t>‹#›</a:t>
            </a:fld>
            <a:endParaRPr lang="fr-FR"/>
          </a:p>
        </p:txBody>
      </p:sp>
    </p:spTree>
    <p:extLst>
      <p:ext uri="{BB962C8B-B14F-4D97-AF65-F5344CB8AC3E}">
        <p14:creationId xmlns:p14="http://schemas.microsoft.com/office/powerpoint/2010/main" val="19474445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3AE84B7-BF14-1648-A016-FF5F3D9F55A8}" type="datetimeFigureOut">
              <a:rPr lang="fr-FR" smtClean="0"/>
              <a:t>12/03/2019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22A20C-1B6A-744F-A109-6B8BD2FA7B50}" type="slidenum">
              <a:rPr lang="fr-FR" smtClean="0"/>
              <a:t>‹#›</a:t>
            </a:fld>
            <a:endParaRPr lang="fr-FR"/>
          </a:p>
        </p:txBody>
      </p:sp>
    </p:spTree>
    <p:extLst>
      <p:ext uri="{BB962C8B-B14F-4D97-AF65-F5344CB8AC3E}">
        <p14:creationId xmlns:p14="http://schemas.microsoft.com/office/powerpoint/2010/main" val="902086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8"/>
            <a:ext cx="7886700" cy="1325563"/>
          </a:xfrm>
        </p:spPr>
        <p:txBody>
          <a:bodyPr/>
          <a:lstStyle/>
          <a:p>
            <a:r>
              <a:rPr lang="fr-FR"/>
              <a:t>Cliquez et modifiez le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p:cNvSpPr>
            <a:spLocks noGrp="1"/>
          </p:cNvSpPr>
          <p:nvPr>
            <p:ph sz="quarter" idx="4"/>
          </p:nvPr>
        </p:nvSpPr>
        <p:spPr>
          <a:xfrm>
            <a:off x="4629151"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3AE84B7-BF14-1648-A016-FF5F3D9F55A8}" type="datetimeFigureOut">
              <a:rPr lang="fr-FR" smtClean="0"/>
              <a:t>12/03/2019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622A20C-1B6A-744F-A109-6B8BD2FA7B50}" type="slidenum">
              <a:rPr lang="fr-FR" smtClean="0"/>
              <a:t>‹#›</a:t>
            </a:fld>
            <a:endParaRPr lang="fr-FR"/>
          </a:p>
        </p:txBody>
      </p:sp>
    </p:spTree>
    <p:extLst>
      <p:ext uri="{BB962C8B-B14F-4D97-AF65-F5344CB8AC3E}">
        <p14:creationId xmlns:p14="http://schemas.microsoft.com/office/powerpoint/2010/main" val="128871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53AE84B7-BF14-1648-A016-FF5F3D9F55A8}" type="datetimeFigureOut">
              <a:rPr lang="fr-FR" smtClean="0"/>
              <a:t>12/03/2019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622A20C-1B6A-744F-A109-6B8BD2FA7B50}" type="slidenum">
              <a:rPr lang="fr-FR" smtClean="0"/>
              <a:t>‹#›</a:t>
            </a:fld>
            <a:endParaRPr lang="fr-FR"/>
          </a:p>
        </p:txBody>
      </p:sp>
    </p:spTree>
    <p:extLst>
      <p:ext uri="{BB962C8B-B14F-4D97-AF65-F5344CB8AC3E}">
        <p14:creationId xmlns:p14="http://schemas.microsoft.com/office/powerpoint/2010/main" val="127227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41"/>
            <a:ext cx="7886700" cy="2852737"/>
          </a:xfrm>
        </p:spPr>
        <p:txBody>
          <a:bodyPr anchor="b"/>
          <a:lstStyle>
            <a:lvl1pPr>
              <a:defRPr sz="4500"/>
            </a:lvl1pPr>
          </a:lstStyle>
          <a:p>
            <a:r>
              <a:rPr lang="fr-FR"/>
              <a:t>Cliquez et modifiez le titre</a:t>
            </a:r>
          </a:p>
        </p:txBody>
      </p:sp>
      <p:sp>
        <p:nvSpPr>
          <p:cNvPr id="3" name="Espace réservé du texte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C9771564-1412-AC4D-8C82-F7A472855B5F}" type="datetimeFigureOut">
              <a:rPr lang="fr-FR" smtClean="0"/>
              <a:t>12/03/2019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939662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3AE84B7-BF14-1648-A016-FF5F3D9F55A8}" type="datetimeFigureOut">
              <a:rPr lang="fr-FR" smtClean="0"/>
              <a:t>12/03/2019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622A20C-1B6A-744F-A109-6B8BD2FA7B50}" type="slidenum">
              <a:rPr lang="fr-FR" smtClean="0"/>
              <a:t>‹#›</a:t>
            </a:fld>
            <a:endParaRPr lang="fr-FR"/>
          </a:p>
        </p:txBody>
      </p:sp>
    </p:spTree>
    <p:extLst>
      <p:ext uri="{BB962C8B-B14F-4D97-AF65-F5344CB8AC3E}">
        <p14:creationId xmlns:p14="http://schemas.microsoft.com/office/powerpoint/2010/main" val="574023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Cliquez et modifiez le titre</a:t>
            </a:r>
          </a:p>
        </p:txBody>
      </p:sp>
      <p:sp>
        <p:nvSpPr>
          <p:cNvPr id="3" name="Espace réservé du contenu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3AE84B7-BF14-1648-A016-FF5F3D9F55A8}" type="datetimeFigureOut">
              <a:rPr lang="fr-FR" smtClean="0"/>
              <a:t>12/03/2019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22A20C-1B6A-744F-A109-6B8BD2FA7B50}" type="slidenum">
              <a:rPr lang="fr-FR" smtClean="0"/>
              <a:t>‹#›</a:t>
            </a:fld>
            <a:endParaRPr lang="fr-FR"/>
          </a:p>
        </p:txBody>
      </p:sp>
    </p:spTree>
    <p:extLst>
      <p:ext uri="{BB962C8B-B14F-4D97-AF65-F5344CB8AC3E}">
        <p14:creationId xmlns:p14="http://schemas.microsoft.com/office/powerpoint/2010/main" val="11245903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Cliquez et modifiez le titre</a:t>
            </a:r>
          </a:p>
        </p:txBody>
      </p:sp>
      <p:sp>
        <p:nvSpPr>
          <p:cNvPr id="3" name="Espace réservé pour une image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3AE84B7-BF14-1648-A016-FF5F3D9F55A8}" type="datetimeFigureOut">
              <a:rPr lang="fr-FR" smtClean="0"/>
              <a:t>12/03/2019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22A20C-1B6A-744F-A109-6B8BD2FA7B50}" type="slidenum">
              <a:rPr lang="fr-FR" smtClean="0"/>
              <a:t>‹#›</a:t>
            </a:fld>
            <a:endParaRPr lang="fr-FR"/>
          </a:p>
        </p:txBody>
      </p:sp>
    </p:spTree>
    <p:extLst>
      <p:ext uri="{BB962C8B-B14F-4D97-AF65-F5344CB8AC3E}">
        <p14:creationId xmlns:p14="http://schemas.microsoft.com/office/powerpoint/2010/main" val="986905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3AE84B7-BF14-1648-A016-FF5F3D9F55A8}" type="datetimeFigureOut">
              <a:rPr lang="fr-FR" smtClean="0"/>
              <a:t>12/03/2019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22A20C-1B6A-744F-A109-6B8BD2FA7B50}" type="slidenum">
              <a:rPr lang="fr-FR" smtClean="0"/>
              <a:t>‹#›</a:t>
            </a:fld>
            <a:endParaRPr lang="fr-FR"/>
          </a:p>
        </p:txBody>
      </p:sp>
    </p:spTree>
    <p:extLst>
      <p:ext uri="{BB962C8B-B14F-4D97-AF65-F5344CB8AC3E}">
        <p14:creationId xmlns:p14="http://schemas.microsoft.com/office/powerpoint/2010/main" val="1909558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365125"/>
            <a:ext cx="1971675"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28651"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3AE84B7-BF14-1648-A016-FF5F3D9F55A8}" type="datetimeFigureOut">
              <a:rPr lang="fr-FR" smtClean="0"/>
              <a:t>12/03/2019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22A20C-1B6A-744F-A109-6B8BD2FA7B50}" type="slidenum">
              <a:rPr lang="fr-FR" smtClean="0"/>
              <a:t>‹#›</a:t>
            </a:fld>
            <a:endParaRPr lang="fr-FR"/>
          </a:p>
        </p:txBody>
      </p:sp>
    </p:spTree>
    <p:extLst>
      <p:ext uri="{BB962C8B-B14F-4D97-AF65-F5344CB8AC3E}">
        <p14:creationId xmlns:p14="http://schemas.microsoft.com/office/powerpoint/2010/main" val="19458869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fr-FR"/>
              <a:t>Cliquez et modifiez le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2CD4C02-5D29-D14E-9D50-8012F9B50123}" type="datetimeFigureOut">
              <a:rPr lang="fr-FR" smtClean="0"/>
              <a:t>12/03/2019</a:t>
            </a:fld>
            <a:endParaRPr lang="fr-FR"/>
          </a:p>
        </p:txBody>
      </p:sp>
      <p:sp>
        <p:nvSpPr>
          <p:cNvPr id="5" name="Espace réservé du pied de page 4"/>
          <p:cNvSpPr>
            <a:spLocks noGrp="1"/>
          </p:cNvSpPr>
          <p:nvPr>
            <p:ph type="ftr" sz="quarter" idx="11"/>
          </p:nvPr>
        </p:nvSpPr>
        <p:spPr>
          <a:xfrm>
            <a:off x="3028950" y="6356353"/>
            <a:ext cx="30861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13501755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8"/>
            <a:ext cx="7886700" cy="1325563"/>
          </a:xfrm>
          <a:prstGeom prst="rect">
            <a:avLst/>
          </a:prstGeom>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CD4C02-5D29-D14E-9D50-8012F9B50123}" type="datetimeFigureOut">
              <a:rPr lang="fr-FR" smtClean="0"/>
              <a:t>12/03/2019</a:t>
            </a:fld>
            <a:endParaRPr lang="fr-FR"/>
          </a:p>
        </p:txBody>
      </p:sp>
      <p:sp>
        <p:nvSpPr>
          <p:cNvPr id="5" name="Espace réservé du pied de page 4"/>
          <p:cNvSpPr>
            <a:spLocks noGrp="1"/>
          </p:cNvSpPr>
          <p:nvPr>
            <p:ph type="ftr" sz="quarter" idx="11"/>
          </p:nvPr>
        </p:nvSpPr>
        <p:spPr>
          <a:xfrm>
            <a:off x="3028950" y="6356353"/>
            <a:ext cx="30861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2088136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41"/>
            <a:ext cx="7886700" cy="2852737"/>
          </a:xfrm>
          <a:prstGeom prst="rect">
            <a:avLst/>
          </a:prstGeom>
        </p:spPr>
        <p:txBody>
          <a:bodyPr anchor="b"/>
          <a:lstStyle>
            <a:lvl1pPr>
              <a:defRPr sz="4500"/>
            </a:lvl1pPr>
          </a:lstStyle>
          <a:p>
            <a:r>
              <a:rPr lang="fr-FR"/>
              <a:t>Cliquez et modifiez le titre</a:t>
            </a:r>
          </a:p>
        </p:txBody>
      </p:sp>
      <p:sp>
        <p:nvSpPr>
          <p:cNvPr id="3" name="Espace réservé du texte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2CD4C02-5D29-D14E-9D50-8012F9B50123}" type="datetimeFigureOut">
              <a:rPr lang="fr-FR" smtClean="0"/>
              <a:t>12/03/2019</a:t>
            </a:fld>
            <a:endParaRPr lang="fr-FR"/>
          </a:p>
        </p:txBody>
      </p:sp>
      <p:sp>
        <p:nvSpPr>
          <p:cNvPr id="5" name="Espace réservé du pied de page 4"/>
          <p:cNvSpPr>
            <a:spLocks noGrp="1"/>
          </p:cNvSpPr>
          <p:nvPr>
            <p:ph type="ftr" sz="quarter" idx="11"/>
          </p:nvPr>
        </p:nvSpPr>
        <p:spPr>
          <a:xfrm>
            <a:off x="3028950" y="6356353"/>
            <a:ext cx="30861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1140782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8"/>
            <a:ext cx="7886700" cy="1325563"/>
          </a:xfrm>
          <a:prstGeom prst="rect">
            <a:avLst/>
          </a:prstGeom>
        </p:spPr>
        <p:txBody>
          <a:bodyPr/>
          <a:lstStyle/>
          <a:p>
            <a:r>
              <a:rPr lang="fr-FR"/>
              <a:t>Cliquez et modifiez le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2CD4C02-5D29-D14E-9D50-8012F9B50123}" type="datetimeFigureOut">
              <a:rPr lang="fr-FR" smtClean="0"/>
              <a:t>12/03/2019</a:t>
            </a:fld>
            <a:endParaRPr lang="fr-FR"/>
          </a:p>
        </p:txBody>
      </p:sp>
      <p:sp>
        <p:nvSpPr>
          <p:cNvPr id="6" name="Espace réservé du pied de page 5"/>
          <p:cNvSpPr>
            <a:spLocks noGrp="1"/>
          </p:cNvSpPr>
          <p:nvPr>
            <p:ph type="ftr" sz="quarter" idx="11"/>
          </p:nvPr>
        </p:nvSpPr>
        <p:spPr>
          <a:xfrm>
            <a:off x="3028950" y="6356353"/>
            <a:ext cx="30861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404519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8"/>
            <a:ext cx="7886700" cy="1325563"/>
          </a:xfrm>
          <a:prstGeom prst="rect">
            <a:avLst/>
          </a:prstGeom>
        </p:spPr>
        <p:txBody>
          <a:bodyPr/>
          <a:lstStyle/>
          <a:p>
            <a:r>
              <a:rPr lang="fr-FR"/>
              <a:t>Cliquez et modifiez le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p:cNvSpPr>
            <a:spLocks noGrp="1"/>
          </p:cNvSpPr>
          <p:nvPr>
            <p:ph sz="quarter" idx="4"/>
          </p:nvPr>
        </p:nvSpPr>
        <p:spPr>
          <a:xfrm>
            <a:off x="4629151"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2CD4C02-5D29-D14E-9D50-8012F9B50123}" type="datetimeFigureOut">
              <a:rPr lang="fr-FR" smtClean="0"/>
              <a:t>12/03/2019</a:t>
            </a:fld>
            <a:endParaRPr lang="fr-FR"/>
          </a:p>
        </p:txBody>
      </p:sp>
      <p:sp>
        <p:nvSpPr>
          <p:cNvPr id="8" name="Espace réservé du pied de page 7"/>
          <p:cNvSpPr>
            <a:spLocks noGrp="1"/>
          </p:cNvSpPr>
          <p:nvPr>
            <p:ph type="ftr" sz="quarter" idx="11"/>
          </p:nvPr>
        </p:nvSpPr>
        <p:spPr>
          <a:xfrm>
            <a:off x="3028950" y="6356353"/>
            <a:ext cx="30861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1968737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9771564-1412-AC4D-8C82-F7A472855B5F}" type="datetimeFigureOut">
              <a:rPr lang="fr-FR" smtClean="0"/>
              <a:t>12/03/2019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3090654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8"/>
            <a:ext cx="7886700" cy="1325563"/>
          </a:xfrm>
          <a:prstGeom prst="rect">
            <a:avLst/>
          </a:prstGeom>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12CD4C02-5D29-D14E-9D50-8012F9B50123}" type="datetimeFigureOut">
              <a:rPr lang="fr-FR" smtClean="0"/>
              <a:t>12/03/2019</a:t>
            </a:fld>
            <a:endParaRPr lang="fr-FR"/>
          </a:p>
        </p:txBody>
      </p:sp>
      <p:sp>
        <p:nvSpPr>
          <p:cNvPr id="4" name="Espace réservé du pied de page 3"/>
          <p:cNvSpPr>
            <a:spLocks noGrp="1"/>
          </p:cNvSpPr>
          <p:nvPr>
            <p:ph type="ftr" sz="quarter" idx="11"/>
          </p:nvPr>
        </p:nvSpPr>
        <p:spPr>
          <a:xfrm>
            <a:off x="3028950" y="6356353"/>
            <a:ext cx="30861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1408437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CD4C02-5D29-D14E-9D50-8012F9B50123}" type="datetimeFigureOut">
              <a:rPr lang="fr-FR" smtClean="0"/>
              <a:t>12/03/2019</a:t>
            </a:fld>
            <a:endParaRPr lang="fr-FR"/>
          </a:p>
        </p:txBody>
      </p:sp>
      <p:sp>
        <p:nvSpPr>
          <p:cNvPr id="3" name="Espace réservé du pied de page 2"/>
          <p:cNvSpPr>
            <a:spLocks noGrp="1"/>
          </p:cNvSpPr>
          <p:nvPr>
            <p:ph type="ftr" sz="quarter" idx="11"/>
          </p:nvPr>
        </p:nvSpPr>
        <p:spPr>
          <a:xfrm>
            <a:off x="3028950" y="6356353"/>
            <a:ext cx="30861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6342970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a:prstGeom prst="rect">
            <a:avLst/>
          </a:prstGeom>
        </p:spPr>
        <p:txBody>
          <a:bodyPr anchor="b"/>
          <a:lstStyle>
            <a:lvl1pPr>
              <a:defRPr sz="2400"/>
            </a:lvl1pPr>
          </a:lstStyle>
          <a:p>
            <a:r>
              <a:rPr lang="fr-FR"/>
              <a:t>Cliquez et modifiez le titre</a:t>
            </a:r>
          </a:p>
        </p:txBody>
      </p:sp>
      <p:sp>
        <p:nvSpPr>
          <p:cNvPr id="3" name="Espace réservé du contenu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2CD4C02-5D29-D14E-9D50-8012F9B50123}" type="datetimeFigureOut">
              <a:rPr lang="fr-FR" smtClean="0"/>
              <a:t>12/03/2019</a:t>
            </a:fld>
            <a:endParaRPr lang="fr-FR"/>
          </a:p>
        </p:txBody>
      </p:sp>
      <p:sp>
        <p:nvSpPr>
          <p:cNvPr id="6" name="Espace réservé du pied de page 5"/>
          <p:cNvSpPr>
            <a:spLocks noGrp="1"/>
          </p:cNvSpPr>
          <p:nvPr>
            <p:ph type="ftr" sz="quarter" idx="11"/>
          </p:nvPr>
        </p:nvSpPr>
        <p:spPr>
          <a:xfrm>
            <a:off x="3028950" y="6356353"/>
            <a:ext cx="30861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5210233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a:prstGeom prst="rect">
            <a:avLst/>
          </a:prstGeom>
        </p:spPr>
        <p:txBody>
          <a:bodyPr anchor="b"/>
          <a:lstStyle>
            <a:lvl1pPr>
              <a:defRPr sz="2400"/>
            </a:lvl1pPr>
          </a:lstStyle>
          <a:p>
            <a:r>
              <a:rPr lang="fr-FR"/>
              <a:t>Cliquez et modifiez le titre</a:t>
            </a:r>
          </a:p>
        </p:txBody>
      </p:sp>
      <p:sp>
        <p:nvSpPr>
          <p:cNvPr id="3" name="Espace réservé pour une image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2CD4C02-5D29-D14E-9D50-8012F9B50123}" type="datetimeFigureOut">
              <a:rPr lang="fr-FR" smtClean="0"/>
              <a:t>12/03/2019</a:t>
            </a:fld>
            <a:endParaRPr lang="fr-FR"/>
          </a:p>
        </p:txBody>
      </p:sp>
      <p:sp>
        <p:nvSpPr>
          <p:cNvPr id="6" name="Espace réservé du pied de page 5"/>
          <p:cNvSpPr>
            <a:spLocks noGrp="1"/>
          </p:cNvSpPr>
          <p:nvPr>
            <p:ph type="ftr" sz="quarter" idx="11"/>
          </p:nvPr>
        </p:nvSpPr>
        <p:spPr>
          <a:xfrm>
            <a:off x="3028950" y="6356353"/>
            <a:ext cx="30861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15488163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8"/>
            <a:ext cx="7886700" cy="1325563"/>
          </a:xfrm>
          <a:prstGeom prst="rect">
            <a:avLst/>
          </a:prstGeom>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CD4C02-5D29-D14E-9D50-8012F9B50123}" type="datetimeFigureOut">
              <a:rPr lang="fr-FR" smtClean="0"/>
              <a:t>12/03/2019</a:t>
            </a:fld>
            <a:endParaRPr lang="fr-FR"/>
          </a:p>
        </p:txBody>
      </p:sp>
      <p:sp>
        <p:nvSpPr>
          <p:cNvPr id="5" name="Espace réservé du pied de page 4"/>
          <p:cNvSpPr>
            <a:spLocks noGrp="1"/>
          </p:cNvSpPr>
          <p:nvPr>
            <p:ph type="ftr" sz="quarter" idx="11"/>
          </p:nvPr>
        </p:nvSpPr>
        <p:spPr>
          <a:xfrm>
            <a:off x="3028950" y="6356353"/>
            <a:ext cx="30861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13065209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365125"/>
            <a:ext cx="1971675" cy="5811838"/>
          </a:xfrm>
          <a:prstGeom prst="rect">
            <a:avLst/>
          </a:prstGeo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28651"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CD4C02-5D29-D14E-9D50-8012F9B50123}" type="datetimeFigureOut">
              <a:rPr lang="fr-FR" smtClean="0"/>
              <a:t>12/03/2019</a:t>
            </a:fld>
            <a:endParaRPr lang="fr-FR"/>
          </a:p>
        </p:txBody>
      </p:sp>
      <p:sp>
        <p:nvSpPr>
          <p:cNvPr id="5" name="Espace réservé du pied de page 4"/>
          <p:cNvSpPr>
            <a:spLocks noGrp="1"/>
          </p:cNvSpPr>
          <p:nvPr>
            <p:ph type="ftr" sz="quarter" idx="11"/>
          </p:nvPr>
        </p:nvSpPr>
        <p:spPr>
          <a:xfrm>
            <a:off x="3028950" y="6356353"/>
            <a:ext cx="30861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6767782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C9771564-1412-AC4D-8C82-F7A472855B5F}" type="datetimeFigureOut">
              <a:rPr lang="fr-FR" smtClean="0"/>
              <a:t>12/03/2019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3454001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9771564-1412-AC4D-8C82-F7A472855B5F}" type="datetimeFigureOut">
              <a:rPr lang="fr-FR" smtClean="0"/>
              <a:t>12/03/2019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16340065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9771564-1412-AC4D-8C82-F7A472855B5F}" type="datetimeFigureOut">
              <a:rPr lang="fr-FR" smtClean="0"/>
              <a:t>12/03/2019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1703458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9771564-1412-AC4D-8C82-F7A472855B5F}" type="datetimeFigureOut">
              <a:rPr lang="fr-FR" smtClean="0"/>
              <a:t>12/03/2019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422482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8"/>
            <a:ext cx="7886700" cy="1325563"/>
          </a:xfrm>
        </p:spPr>
        <p:txBody>
          <a:bodyPr/>
          <a:lstStyle/>
          <a:p>
            <a:r>
              <a:rPr lang="fr-FR"/>
              <a:t>Cliquez et modifiez le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p:cNvSpPr>
            <a:spLocks noGrp="1"/>
          </p:cNvSpPr>
          <p:nvPr>
            <p:ph sz="quarter" idx="4"/>
          </p:nvPr>
        </p:nvSpPr>
        <p:spPr>
          <a:xfrm>
            <a:off x="4629151"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9771564-1412-AC4D-8C82-F7A472855B5F}" type="datetimeFigureOut">
              <a:rPr lang="fr-FR" smtClean="0"/>
              <a:t>12/03/2019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18478286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9771564-1412-AC4D-8C82-F7A472855B5F}" type="datetimeFigureOut">
              <a:rPr lang="fr-FR" smtClean="0"/>
              <a:t>12/03/2019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36106979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9771564-1412-AC4D-8C82-F7A472855B5F}" type="datetimeFigureOut">
              <a:rPr lang="fr-FR" smtClean="0"/>
              <a:t>12/03/2019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33096371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771564-1412-AC4D-8C82-F7A472855B5F}" type="datetimeFigureOut">
              <a:rPr lang="fr-FR" smtClean="0"/>
              <a:t>12/03/2019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23269783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C9771564-1412-AC4D-8C82-F7A472855B5F}" type="datetimeFigureOut">
              <a:rPr lang="fr-FR" smtClean="0"/>
              <a:t>12/03/2019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17013533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C9771564-1412-AC4D-8C82-F7A472855B5F}" type="datetimeFigureOut">
              <a:rPr lang="fr-FR" smtClean="0"/>
              <a:t>12/03/2019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14534986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9771564-1412-AC4D-8C82-F7A472855B5F}" type="datetimeFigureOut">
              <a:rPr lang="fr-FR" smtClean="0"/>
              <a:t>12/03/2019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18205982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9771564-1412-AC4D-8C82-F7A472855B5F}" type="datetimeFigureOut">
              <a:rPr lang="fr-FR" smtClean="0"/>
              <a:t>12/03/2019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19107552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12CD4C02-5D29-D14E-9D50-8012F9B50123}" type="datetimeFigureOut">
              <a:rPr lang="fr-FR" smtClean="0"/>
              <a:t>12/03/2019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18836010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CD4C02-5D29-D14E-9D50-8012F9B50123}" type="datetimeFigureOut">
              <a:rPr lang="fr-FR" smtClean="0"/>
              <a:t>12/03/2019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15498867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2CD4C02-5D29-D14E-9D50-8012F9B50123}" type="datetimeFigureOut">
              <a:rPr lang="fr-FR" smtClean="0"/>
              <a:t>12/03/2019</a:t>
            </a:fld>
            <a:endParaRPr lang="fr-F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160162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C9771564-1412-AC4D-8C82-F7A472855B5F}" type="datetimeFigureOut">
              <a:rPr lang="fr-FR" smtClean="0"/>
              <a:t>12/03/2019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16945298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2CD4C02-5D29-D14E-9D50-8012F9B50123}" type="datetimeFigureOut">
              <a:rPr lang="fr-FR" smtClean="0"/>
              <a:t>12/03/2019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34492517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2CD4C02-5D29-D14E-9D50-8012F9B50123}" type="datetimeFigureOut">
              <a:rPr lang="fr-FR" smtClean="0"/>
              <a:t>12/03/2019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10376713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2CD4C02-5D29-D14E-9D50-8012F9B50123}" type="datetimeFigureOut">
              <a:rPr lang="fr-FR" smtClean="0"/>
              <a:t>12/03/2019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190687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D4C02-5D29-D14E-9D50-8012F9B50123}" type="datetimeFigureOut">
              <a:rPr lang="fr-FR" smtClean="0"/>
              <a:t>12/03/2019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11286089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2CD4C02-5D29-D14E-9D50-8012F9B50123}" type="datetimeFigureOut">
              <a:rPr lang="fr-FR" smtClean="0"/>
              <a:t>12/03/2019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38119478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2CD4C02-5D29-D14E-9D50-8012F9B50123}" type="datetimeFigureOut">
              <a:rPr lang="fr-FR" smtClean="0"/>
              <a:t>12/03/2019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1195409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CD4C02-5D29-D14E-9D50-8012F9B50123}" type="datetimeFigureOut">
              <a:rPr lang="fr-FR" smtClean="0"/>
              <a:t>12/03/2019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25576219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CD4C02-5D29-D14E-9D50-8012F9B50123}" type="datetimeFigureOut">
              <a:rPr lang="fr-FR" smtClean="0"/>
              <a:t>12/03/2019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DEF028B-8CA2-9A40-AF4A-29A16EE7AEB1}" type="slidenum">
              <a:rPr lang="fr-FR" smtClean="0"/>
              <a:t>‹#›</a:t>
            </a:fld>
            <a:endParaRPr lang="fr-FR"/>
          </a:p>
        </p:txBody>
      </p:sp>
    </p:spTree>
    <p:extLst>
      <p:ext uri="{BB962C8B-B14F-4D97-AF65-F5344CB8AC3E}">
        <p14:creationId xmlns:p14="http://schemas.microsoft.com/office/powerpoint/2010/main" val="36240301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F5FE06F5-AC0C-0441-AF30-D46DA00EE089}" type="datetimeFigureOut">
              <a:rPr lang="fr-FR" smtClean="0"/>
              <a:t>12/03/2019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11863746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5FE06F5-AC0C-0441-AF30-D46DA00EE089}" type="datetimeFigureOut">
              <a:rPr lang="fr-FR" smtClean="0"/>
              <a:t>12/03/2019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10271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9771564-1412-AC4D-8C82-F7A472855B5F}" type="datetimeFigureOut">
              <a:rPr lang="fr-FR" smtClean="0"/>
              <a:t>12/03/2019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349784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5FE06F5-AC0C-0441-AF30-D46DA00EE089}" type="datetimeFigureOut">
              <a:rPr lang="fr-FR" smtClean="0"/>
              <a:t>12/03/2019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18415543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5FE06F5-AC0C-0441-AF30-D46DA00EE089}" type="datetimeFigureOut">
              <a:rPr lang="fr-FR" smtClean="0"/>
              <a:t>12/03/2019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14885345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5FE06F5-AC0C-0441-AF30-D46DA00EE089}" type="datetimeFigureOut">
              <a:rPr lang="fr-FR" smtClean="0"/>
              <a:t>12/03/2019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34652647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5FE06F5-AC0C-0441-AF30-D46DA00EE089}" type="datetimeFigureOut">
              <a:rPr lang="fr-FR" smtClean="0"/>
              <a:t>12/03/2019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27860000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E06F5-AC0C-0441-AF30-D46DA00EE089}" type="datetimeFigureOut">
              <a:rPr lang="fr-FR" smtClean="0"/>
              <a:t>12/03/2019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40236298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5FE06F5-AC0C-0441-AF30-D46DA00EE089}" type="datetimeFigureOut">
              <a:rPr lang="fr-FR" smtClean="0"/>
              <a:t>12/03/2019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35669529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5FE06F5-AC0C-0441-AF30-D46DA00EE089}" type="datetimeFigureOut">
              <a:rPr lang="fr-FR" smtClean="0"/>
              <a:t>12/03/2019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11506180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5FE06F5-AC0C-0441-AF30-D46DA00EE089}" type="datetimeFigureOut">
              <a:rPr lang="fr-FR" smtClean="0"/>
              <a:t>12/03/2019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34958235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5FE06F5-AC0C-0441-AF30-D46DA00EE089}" type="datetimeFigureOut">
              <a:rPr lang="fr-FR" smtClean="0"/>
              <a:t>12/03/2019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37F5803-152C-4F40-9B51-5725A1F8A22F}" type="slidenum">
              <a:rPr lang="fr-FR" smtClean="0"/>
              <a:t>‹#›</a:t>
            </a:fld>
            <a:endParaRPr lang="fr-FR"/>
          </a:p>
        </p:txBody>
      </p:sp>
    </p:spTree>
    <p:extLst>
      <p:ext uri="{BB962C8B-B14F-4D97-AF65-F5344CB8AC3E}">
        <p14:creationId xmlns:p14="http://schemas.microsoft.com/office/powerpoint/2010/main" val="23360740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B9C637A-1202-47E3-814A-17070BCD9DA8}" type="datetimeFigureOut">
              <a:rPr lang="fr-CA" smtClean="0">
                <a:solidFill>
                  <a:prstClr val="black">
                    <a:tint val="75000"/>
                  </a:prstClr>
                </a:solidFill>
              </a:rPr>
              <a:pPr/>
              <a:t>2019-03-12</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AFB61D9E-11F2-4A02-9F77-254BD71100CB}"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729028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Cliquez et modifiez le titre</a:t>
            </a:r>
          </a:p>
        </p:txBody>
      </p:sp>
      <p:sp>
        <p:nvSpPr>
          <p:cNvPr id="3" name="Espace réservé du contenu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9771564-1412-AC4D-8C82-F7A472855B5F}" type="datetimeFigureOut">
              <a:rPr lang="fr-FR" smtClean="0"/>
              <a:t>12/03/2019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1618949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Cliquez et modifiez le titre</a:t>
            </a:r>
          </a:p>
        </p:txBody>
      </p:sp>
      <p:sp>
        <p:nvSpPr>
          <p:cNvPr id="3" name="Espace réservé pour une image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9771564-1412-AC4D-8C82-F7A472855B5F}" type="datetimeFigureOut">
              <a:rPr lang="fr-FR" smtClean="0"/>
              <a:t>12/03/2019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4A8B52-33E0-574A-BD73-180A5F107A58}" type="slidenum">
              <a:rPr lang="fr-FR" smtClean="0"/>
              <a:t>‹#›</a:t>
            </a:fld>
            <a:endParaRPr lang="fr-FR"/>
          </a:p>
        </p:txBody>
      </p:sp>
    </p:spTree>
    <p:extLst>
      <p:ext uri="{BB962C8B-B14F-4D97-AF65-F5344CB8AC3E}">
        <p14:creationId xmlns:p14="http://schemas.microsoft.com/office/powerpoint/2010/main" val="1074439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gi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4.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jp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9771564-1412-AC4D-8C82-F7A472855B5F}" type="datetimeFigureOut">
              <a:rPr lang="fr-FR" smtClean="0"/>
              <a:t>12/03/2019</a:t>
            </a:fld>
            <a:endParaRPr lang="fr-FR"/>
          </a:p>
        </p:txBody>
      </p:sp>
      <p:sp>
        <p:nvSpPr>
          <p:cNvPr id="5" name="Espace réservé du pied de page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4A8B52-33E0-574A-BD73-180A5F107A58}" type="slidenum">
              <a:rPr lang="fr-FR" smtClean="0"/>
              <a:t>‹#›</a:t>
            </a:fld>
            <a:endParaRPr lang="fr-FR"/>
          </a:p>
        </p:txBody>
      </p:sp>
      <p:pic>
        <p:nvPicPr>
          <p:cNvPr id="7" name="Picture 2" descr="Z:\TIESS\2015\Graphisme\Powerpoint\TIESS\inside2.jpg"/>
          <p:cNvPicPr>
            <a:picLocks noChangeAspect="1" noChangeArrowheads="1"/>
          </p:cNvPicPr>
          <p:nvPr userDrawn="1"/>
        </p:nvPicPr>
        <p:blipFill>
          <a:blip r:embed="rId14" cstate="print"/>
          <a:srcRect/>
          <a:stretch>
            <a:fillRect/>
          </a:stretch>
        </p:blipFill>
        <p:spPr bwMode="auto">
          <a:xfrm>
            <a:off x="0" y="0"/>
            <a:ext cx="9144000" cy="9144000"/>
          </a:xfrm>
          <a:prstGeom prst="rect">
            <a:avLst/>
          </a:prstGeom>
          <a:noFill/>
        </p:spPr>
      </p:pic>
    </p:spTree>
    <p:extLst>
      <p:ext uri="{BB962C8B-B14F-4D97-AF65-F5344CB8AC3E}">
        <p14:creationId xmlns:p14="http://schemas.microsoft.com/office/powerpoint/2010/main" val="66038691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71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5FE06F5-AC0C-0441-AF30-D46DA00EE089}" type="datetimeFigureOut">
              <a:rPr lang="fr-FR" smtClean="0"/>
              <a:t>12/03/2019</a:t>
            </a:fld>
            <a:endParaRPr lang="fr-FR"/>
          </a:p>
        </p:txBody>
      </p:sp>
      <p:sp>
        <p:nvSpPr>
          <p:cNvPr id="5" name="Espace réservé du pied de page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7F5803-152C-4F40-9B51-5725A1F8A22F}" type="slidenum">
              <a:rPr lang="fr-FR" smtClean="0"/>
              <a:t>‹#›</a:t>
            </a:fld>
            <a:endParaRPr lang="fr-FR"/>
          </a:p>
        </p:txBody>
      </p:sp>
      <p:pic>
        <p:nvPicPr>
          <p:cNvPr id="7" name="Image 6" descr="inside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190" y="-1"/>
            <a:ext cx="9165191" cy="9165191"/>
          </a:xfrm>
          <a:prstGeom prst="rect">
            <a:avLst/>
          </a:prstGeom>
        </p:spPr>
      </p:pic>
    </p:spTree>
    <p:extLst>
      <p:ext uri="{BB962C8B-B14F-4D97-AF65-F5344CB8AC3E}">
        <p14:creationId xmlns:p14="http://schemas.microsoft.com/office/powerpoint/2010/main" val="15003406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3AE84B7-BF14-1648-A016-FF5F3D9F55A8}" type="datetimeFigureOut">
              <a:rPr lang="fr-FR" smtClean="0"/>
              <a:t>12/03/2019</a:t>
            </a:fld>
            <a:endParaRPr lang="fr-FR"/>
          </a:p>
        </p:txBody>
      </p:sp>
      <p:sp>
        <p:nvSpPr>
          <p:cNvPr id="5" name="Espace réservé du pied de page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22A20C-1B6A-744F-A109-6B8BD2FA7B50}" type="slidenum">
              <a:rPr lang="fr-FR" smtClean="0"/>
              <a:t>‹#›</a:t>
            </a:fld>
            <a:endParaRPr lang="fr-FR"/>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2" y="4"/>
            <a:ext cx="6857999" cy="6857999"/>
          </a:xfrm>
          <a:prstGeom prst="rect">
            <a:avLst/>
          </a:prstGeom>
        </p:spPr>
      </p:pic>
    </p:spTree>
    <p:extLst>
      <p:ext uri="{BB962C8B-B14F-4D97-AF65-F5344CB8AC3E}">
        <p14:creationId xmlns:p14="http://schemas.microsoft.com/office/powerpoint/2010/main" val="73341447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2CD4C02-5D29-D14E-9D50-8012F9B50123}" type="datetimeFigureOut">
              <a:rPr lang="fr-FR" smtClean="0"/>
              <a:t>12/03/2019</a:t>
            </a:fld>
            <a:endParaRPr lang="fr-FR"/>
          </a:p>
        </p:txBody>
      </p:sp>
      <p:sp>
        <p:nvSpPr>
          <p:cNvPr id="6" name="Espace réservé du numéro de diapositive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EF028B-8CA2-9A40-AF4A-29A16EE7AEB1}" type="slidenum">
              <a:rPr lang="fr-FR" smtClean="0"/>
              <a:t>‹#›</a:t>
            </a:fld>
            <a:endParaRPr lang="fr-FR"/>
          </a:p>
        </p:txBody>
      </p:sp>
      <p:pic>
        <p:nvPicPr>
          <p:cNvPr id="7" name="Image 6" descr="pptflip.jpg">
            <a:extLst>
              <a:ext uri="{FF2B5EF4-FFF2-40B4-BE49-F238E27FC236}">
                <a16:creationId xmlns:a16="http://schemas.microsoft.com/office/drawing/2014/main" id="{81BE69A7-2328-7C42-9BA3-D6673431B0F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86000" y="0"/>
            <a:ext cx="6858000" cy="6858000"/>
          </a:xfrm>
          <a:prstGeom prst="rect">
            <a:avLst/>
          </a:prstGeom>
        </p:spPr>
      </p:pic>
    </p:spTree>
    <p:extLst>
      <p:ext uri="{BB962C8B-B14F-4D97-AF65-F5344CB8AC3E}">
        <p14:creationId xmlns:p14="http://schemas.microsoft.com/office/powerpoint/2010/main" val="59895317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71564-1412-AC4D-8C82-F7A472855B5F}" type="datetimeFigureOut">
              <a:rPr lang="fr-FR" smtClean="0"/>
              <a:t>12/03/2019</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A8B52-33E0-574A-BD73-180A5F107A58}" type="slidenum">
              <a:rPr lang="fr-FR" smtClean="0"/>
              <a:t>‹#›</a:t>
            </a:fld>
            <a:endParaRPr lang="fr-FR"/>
          </a:p>
        </p:txBody>
      </p:sp>
      <p:pic>
        <p:nvPicPr>
          <p:cNvPr id="7" name="Picture 2" descr="Z:\TIESS\2015\Graphisme\Powerpoint\TIESS\inside2.jpg">
            <a:extLst>
              <a:ext uri="{FF2B5EF4-FFF2-40B4-BE49-F238E27FC236}">
                <a16:creationId xmlns:a16="http://schemas.microsoft.com/office/drawing/2014/main" id="{95975D56-C95C-9B4B-975F-D8B5173C4F33}"/>
              </a:ext>
            </a:extLst>
          </p:cNvPr>
          <p:cNvPicPr>
            <a:picLocks noChangeAspect="1" noChangeArrowheads="1"/>
          </p:cNvPicPr>
          <p:nvPr userDrawn="1"/>
        </p:nvPicPr>
        <p:blipFill>
          <a:blip r:embed="rId13" cstate="print"/>
          <a:srcRect/>
          <a:stretch>
            <a:fillRect/>
          </a:stretch>
        </p:blipFill>
        <p:spPr bwMode="auto">
          <a:xfrm>
            <a:off x="0" y="0"/>
            <a:ext cx="9144000" cy="9144000"/>
          </a:xfrm>
          <a:prstGeom prst="rect">
            <a:avLst/>
          </a:prstGeom>
          <a:noFill/>
        </p:spPr>
      </p:pic>
    </p:spTree>
    <p:extLst>
      <p:ext uri="{BB962C8B-B14F-4D97-AF65-F5344CB8AC3E}">
        <p14:creationId xmlns:p14="http://schemas.microsoft.com/office/powerpoint/2010/main" val="3471351055"/>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71564-1412-AC4D-8C82-F7A472855B5F}" type="datetimeFigureOut">
              <a:rPr lang="fr-FR" smtClean="0"/>
              <a:t>12/03/2019</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A8B52-33E0-574A-BD73-180A5F107A58}" type="slidenum">
              <a:rPr lang="fr-FR" smtClean="0"/>
              <a:t>‹#›</a:t>
            </a:fld>
            <a:endParaRPr lang="fr-FR"/>
          </a:p>
        </p:txBody>
      </p:sp>
      <p:pic>
        <p:nvPicPr>
          <p:cNvPr id="7" name="Image 6" descr="pptflip.jpg">
            <a:extLst>
              <a:ext uri="{FF2B5EF4-FFF2-40B4-BE49-F238E27FC236}">
                <a16:creationId xmlns:a16="http://schemas.microsoft.com/office/drawing/2014/main" id="{B3C1152C-1435-A648-97FC-95AA8026717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86000" y="0"/>
            <a:ext cx="6858000" cy="6858000"/>
          </a:xfrm>
          <a:prstGeom prst="rect">
            <a:avLst/>
          </a:prstGeom>
        </p:spPr>
      </p:pic>
    </p:spTree>
    <p:extLst>
      <p:ext uri="{BB962C8B-B14F-4D97-AF65-F5344CB8AC3E}">
        <p14:creationId xmlns:p14="http://schemas.microsoft.com/office/powerpoint/2010/main" val="310742777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71564-1412-AC4D-8C82-F7A472855B5F}" type="datetimeFigureOut">
              <a:rPr lang="fr-FR" smtClean="0"/>
              <a:t>12/03/2019</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A8B52-33E0-574A-BD73-180A5F107A58}" type="slidenum">
              <a:rPr lang="fr-FR" smtClean="0"/>
              <a:t>‹#›</a:t>
            </a:fld>
            <a:endParaRPr lang="fr-FR"/>
          </a:p>
        </p:txBody>
      </p:sp>
      <p:pic>
        <p:nvPicPr>
          <p:cNvPr id="7" name="Image 6" descr="inside3.jpg">
            <a:extLst>
              <a:ext uri="{FF2B5EF4-FFF2-40B4-BE49-F238E27FC236}">
                <a16:creationId xmlns:a16="http://schemas.microsoft.com/office/drawing/2014/main" id="{6EFDC526-F21F-324E-B114-47D9494B752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190" y="-1"/>
            <a:ext cx="9165191" cy="9165191"/>
          </a:xfrm>
          <a:prstGeom prst="rect">
            <a:avLst/>
          </a:prstGeom>
        </p:spPr>
      </p:pic>
    </p:spTree>
    <p:extLst>
      <p:ext uri="{BB962C8B-B14F-4D97-AF65-F5344CB8AC3E}">
        <p14:creationId xmlns:p14="http://schemas.microsoft.com/office/powerpoint/2010/main" val="366074695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B9C637A-1202-47E3-814A-17070BCD9DA8}" type="datetimeFigureOut">
              <a:rPr lang="fr-CA" smtClean="0">
                <a:solidFill>
                  <a:prstClr val="black">
                    <a:tint val="75000"/>
                  </a:prstClr>
                </a:solidFill>
              </a:rPr>
              <a:pPr/>
              <a:t>2019-03-12</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FB61D9E-11F2-4A02-9F77-254BD71100CB}"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643836735"/>
      </p:ext>
    </p:extLst>
  </p:cSld>
  <p:clrMap bg1="lt1" tx1="dk1" bg2="lt2" tx2="dk2" accent1="accent1" accent2="accent2" accent3="accent3" accent4="accent4" accent5="accent5" accent6="accent6" hlink="hlink" folHlink="folHlink"/>
  <p:sldLayoutIdLst>
    <p:sldLayoutId id="214748385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7.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CA"/>
          </a:p>
        </p:txBody>
      </p:sp>
      <p:pic>
        <p:nvPicPr>
          <p:cNvPr id="1026" name="Picture 2" descr="Z:\TIESS\2015\Graphisme\Powerpoint\TIESS\Front2.jpg"/>
          <p:cNvPicPr>
            <a:picLocks noChangeAspect="1" noChangeArrowheads="1"/>
          </p:cNvPicPr>
          <p:nvPr/>
        </p:nvPicPr>
        <p:blipFill>
          <a:blip r:embed="rId3" cstate="print"/>
          <a:srcRect/>
          <a:stretch>
            <a:fillRect/>
          </a:stretch>
        </p:blipFill>
        <p:spPr bwMode="auto">
          <a:xfrm>
            <a:off x="0" y="0"/>
            <a:ext cx="9202708" cy="6852557"/>
          </a:xfrm>
          <a:prstGeom prst="rect">
            <a:avLst/>
          </a:prstGeom>
          <a:noFill/>
        </p:spPr>
      </p:pic>
      <p:sp>
        <p:nvSpPr>
          <p:cNvPr id="3" name="ZoneTexte 2"/>
          <p:cNvSpPr txBox="1"/>
          <p:nvPr/>
        </p:nvSpPr>
        <p:spPr>
          <a:xfrm>
            <a:off x="685800" y="745130"/>
            <a:ext cx="4697914" cy="2308324"/>
          </a:xfrm>
          <a:prstGeom prst="rect">
            <a:avLst/>
          </a:prstGeom>
          <a:noFill/>
        </p:spPr>
        <p:txBody>
          <a:bodyPr wrap="square" rtlCol="0">
            <a:spAutoFit/>
          </a:bodyPr>
          <a:lstStyle/>
          <a:p>
            <a:r>
              <a:rPr lang="en-CA" sz="4800" b="1" kern="2200" spc="-140" dirty="0">
                <a:solidFill>
                  <a:srgbClr val="58585A"/>
                </a:solidFill>
              </a:rPr>
              <a:t>History and Methodology of TIESS</a:t>
            </a:r>
            <a:endParaRPr lang="es-ES_tradnl" sz="4800" b="1" kern="2200" spc="-140" dirty="0">
              <a:solidFill>
                <a:srgbClr val="58585A"/>
              </a:solidFill>
            </a:endParaRPr>
          </a:p>
        </p:txBody>
      </p:sp>
      <p:pic>
        <p:nvPicPr>
          <p:cNvPr id="5" name="Picture 4">
            <a:extLst>
              <a:ext uri="{FF2B5EF4-FFF2-40B4-BE49-F238E27FC236}">
                <a16:creationId xmlns:a16="http://schemas.microsoft.com/office/drawing/2014/main" id="{A67055B2-9F26-4194-A9FA-B330571CC1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2602" y="5206999"/>
            <a:ext cx="20161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95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C452258-1F72-2E48-B475-ECFF3846E155}"/>
              </a:ext>
            </a:extLst>
          </p:cNvPr>
          <p:cNvSpPr txBox="1"/>
          <p:nvPr/>
        </p:nvSpPr>
        <p:spPr>
          <a:xfrm>
            <a:off x="656473" y="1436515"/>
            <a:ext cx="7052441" cy="4555093"/>
          </a:xfrm>
          <a:prstGeom prst="rect">
            <a:avLst/>
          </a:prstGeom>
          <a:noFill/>
        </p:spPr>
        <p:txBody>
          <a:bodyPr wrap="square" rtlCol="0">
            <a:spAutoFit/>
          </a:bodyPr>
          <a:lstStyle/>
          <a:p>
            <a:pPr marL="514350" indent="-514350">
              <a:spcBef>
                <a:spcPts val="600"/>
              </a:spcBef>
              <a:buFont typeface="Arial" panose="020B0604020202020204" pitchFamily="34" charset="0"/>
              <a:buChar char="•"/>
            </a:pPr>
            <a:r>
              <a:rPr lang="en-CA" sz="3000" dirty="0">
                <a:solidFill>
                  <a:srgbClr val="0B84C8"/>
                </a:solidFill>
              </a:rPr>
              <a:t>Equality between practical and theoretical knowledge</a:t>
            </a:r>
          </a:p>
          <a:p>
            <a:pPr marL="514350" indent="-514350">
              <a:spcBef>
                <a:spcPts val="600"/>
              </a:spcBef>
              <a:buFont typeface="Arial" panose="020B0604020202020204" pitchFamily="34" charset="0"/>
              <a:buChar char="•"/>
            </a:pPr>
            <a:r>
              <a:rPr lang="en-CA" sz="3000" dirty="0">
                <a:solidFill>
                  <a:srgbClr val="0B84C8"/>
                </a:solidFill>
              </a:rPr>
              <a:t>Importance of organizing the meeting of researchers and practitioners</a:t>
            </a:r>
          </a:p>
          <a:p>
            <a:pPr marL="514350" indent="-514350">
              <a:spcBef>
                <a:spcPts val="600"/>
              </a:spcBef>
              <a:buFont typeface="Arial" panose="020B0604020202020204" pitchFamily="34" charset="0"/>
              <a:buChar char="•"/>
            </a:pPr>
            <a:r>
              <a:rPr lang="en-CA" sz="3000" dirty="0">
                <a:solidFill>
                  <a:srgbClr val="0B84C8"/>
                </a:solidFill>
              </a:rPr>
              <a:t>Qualified personnel, time, resources (relational aspect)</a:t>
            </a:r>
          </a:p>
          <a:p>
            <a:pPr marL="514350" indent="-514350">
              <a:spcBef>
                <a:spcPts val="600"/>
              </a:spcBef>
              <a:buFont typeface="Arial" panose="020B0604020202020204" pitchFamily="34" charset="0"/>
              <a:buChar char="•"/>
            </a:pPr>
            <a:r>
              <a:rPr lang="en-CA" sz="3000" dirty="0">
                <a:solidFill>
                  <a:srgbClr val="0B84C8"/>
                </a:solidFill>
              </a:rPr>
              <a:t>Co-construction in specific projects and in general governance</a:t>
            </a:r>
          </a:p>
          <a:p>
            <a:pPr marL="514350" indent="-514350">
              <a:spcBef>
                <a:spcPts val="600"/>
              </a:spcBef>
              <a:buFont typeface="Arial" panose="020B0604020202020204" pitchFamily="34" charset="0"/>
              <a:buChar char="•"/>
            </a:pPr>
            <a:endParaRPr lang="en-CA" sz="3000" dirty="0">
              <a:solidFill>
                <a:srgbClr val="0B84C8"/>
              </a:solidFill>
            </a:endParaRPr>
          </a:p>
        </p:txBody>
      </p:sp>
      <p:sp>
        <p:nvSpPr>
          <p:cNvPr id="6" name="ZoneTexte 5">
            <a:extLst>
              <a:ext uri="{FF2B5EF4-FFF2-40B4-BE49-F238E27FC236}">
                <a16:creationId xmlns:a16="http://schemas.microsoft.com/office/drawing/2014/main" id="{99BD739C-C330-4D49-BADA-A2CB954952A0}"/>
              </a:ext>
            </a:extLst>
          </p:cNvPr>
          <p:cNvSpPr txBox="1"/>
          <p:nvPr/>
        </p:nvSpPr>
        <p:spPr>
          <a:xfrm>
            <a:off x="764628" y="435250"/>
            <a:ext cx="7696200" cy="646331"/>
          </a:xfrm>
          <a:prstGeom prst="rect">
            <a:avLst/>
          </a:prstGeom>
          <a:noFill/>
        </p:spPr>
        <p:txBody>
          <a:bodyPr wrap="square" rtlCol="0">
            <a:spAutoFit/>
          </a:bodyPr>
          <a:lstStyle/>
          <a:p>
            <a:pPr lvl="0"/>
            <a:r>
              <a:rPr lang="fr-FR" sz="3600" b="1" dirty="0">
                <a:solidFill>
                  <a:schemeClr val="bg2">
                    <a:lumMod val="50000"/>
                  </a:schemeClr>
                </a:solidFill>
              </a:rPr>
              <a:t>Learning </a:t>
            </a:r>
            <a:endParaRPr lang="fr-FR" sz="3600" dirty="0">
              <a:solidFill>
                <a:schemeClr val="bg2">
                  <a:lumMod val="50000"/>
                </a:schemeClr>
              </a:solidFill>
            </a:endParaRPr>
          </a:p>
        </p:txBody>
      </p:sp>
    </p:spTree>
    <p:extLst>
      <p:ext uri="{BB962C8B-B14F-4D97-AF65-F5344CB8AC3E}">
        <p14:creationId xmlns:p14="http://schemas.microsoft.com/office/powerpoint/2010/main" val="3949771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C452258-1F72-2E48-B475-ECFF3846E155}"/>
              </a:ext>
            </a:extLst>
          </p:cNvPr>
          <p:cNvSpPr txBox="1"/>
          <p:nvPr/>
        </p:nvSpPr>
        <p:spPr>
          <a:xfrm>
            <a:off x="656473" y="1436515"/>
            <a:ext cx="7052441" cy="2554545"/>
          </a:xfrm>
          <a:prstGeom prst="rect">
            <a:avLst/>
          </a:prstGeom>
          <a:noFill/>
        </p:spPr>
        <p:txBody>
          <a:bodyPr wrap="square" rtlCol="0">
            <a:spAutoFit/>
          </a:bodyPr>
          <a:lstStyle/>
          <a:p>
            <a:pPr marL="514350" indent="-514350">
              <a:spcBef>
                <a:spcPts val="600"/>
              </a:spcBef>
              <a:buFont typeface="Arial" panose="020B0604020202020204" pitchFamily="34" charset="0"/>
              <a:buChar char="•"/>
            </a:pPr>
            <a:r>
              <a:rPr lang="en-CA" sz="3000" dirty="0">
                <a:solidFill>
                  <a:srgbClr val="0B84C8"/>
                </a:solidFill>
              </a:rPr>
              <a:t>Mobilization and motivation of practitioners</a:t>
            </a:r>
          </a:p>
          <a:p>
            <a:pPr marL="514350" indent="-514350">
              <a:spcBef>
                <a:spcPts val="600"/>
              </a:spcBef>
              <a:buFont typeface="Arial" panose="020B0604020202020204" pitchFamily="34" charset="0"/>
              <a:buChar char="•"/>
            </a:pPr>
            <a:r>
              <a:rPr lang="en-CA" sz="3000" dirty="0">
                <a:solidFill>
                  <a:srgbClr val="0B84C8"/>
                </a:solidFill>
              </a:rPr>
              <a:t>Mobilization and motivation of researchers</a:t>
            </a:r>
          </a:p>
          <a:p>
            <a:pPr marL="514350" indent="-514350">
              <a:spcBef>
                <a:spcPts val="600"/>
              </a:spcBef>
              <a:buFont typeface="Arial" panose="020B0604020202020204" pitchFamily="34" charset="0"/>
              <a:buChar char="•"/>
            </a:pPr>
            <a:r>
              <a:rPr lang="en-CA" sz="3000" dirty="0">
                <a:solidFill>
                  <a:srgbClr val="0B84C8"/>
                </a:solidFill>
              </a:rPr>
              <a:t>Habit and desire for partnership work</a:t>
            </a:r>
          </a:p>
        </p:txBody>
      </p:sp>
      <p:sp>
        <p:nvSpPr>
          <p:cNvPr id="6" name="ZoneTexte 5">
            <a:extLst>
              <a:ext uri="{FF2B5EF4-FFF2-40B4-BE49-F238E27FC236}">
                <a16:creationId xmlns:a16="http://schemas.microsoft.com/office/drawing/2014/main" id="{99BD739C-C330-4D49-BADA-A2CB954952A0}"/>
              </a:ext>
            </a:extLst>
          </p:cNvPr>
          <p:cNvSpPr txBox="1"/>
          <p:nvPr/>
        </p:nvSpPr>
        <p:spPr>
          <a:xfrm>
            <a:off x="764628" y="435250"/>
            <a:ext cx="7696200" cy="646331"/>
          </a:xfrm>
          <a:prstGeom prst="rect">
            <a:avLst/>
          </a:prstGeom>
          <a:noFill/>
        </p:spPr>
        <p:txBody>
          <a:bodyPr wrap="square" rtlCol="0">
            <a:spAutoFit/>
          </a:bodyPr>
          <a:lstStyle/>
          <a:p>
            <a:pPr lvl="0"/>
            <a:r>
              <a:rPr lang="en-CA" sz="3600" b="1" dirty="0">
                <a:solidFill>
                  <a:schemeClr val="bg2">
                    <a:lumMod val="50000"/>
                  </a:schemeClr>
                </a:solidFill>
              </a:rPr>
              <a:t>Elements of success </a:t>
            </a:r>
            <a:endParaRPr lang="en-CA" sz="3600" dirty="0">
              <a:solidFill>
                <a:schemeClr val="bg2">
                  <a:lumMod val="50000"/>
                </a:schemeClr>
              </a:solidFill>
            </a:endParaRPr>
          </a:p>
        </p:txBody>
      </p:sp>
    </p:spTree>
    <p:extLst>
      <p:ext uri="{BB962C8B-B14F-4D97-AF65-F5344CB8AC3E}">
        <p14:creationId xmlns:p14="http://schemas.microsoft.com/office/powerpoint/2010/main" val="3173506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A6E1E5B-9013-D64C-B0A0-4698D9A95A9E}"/>
              </a:ext>
            </a:extLst>
          </p:cNvPr>
          <p:cNvSpPr txBox="1"/>
          <p:nvPr/>
        </p:nvSpPr>
        <p:spPr>
          <a:xfrm>
            <a:off x="3572934" y="2349059"/>
            <a:ext cx="4806440" cy="1938992"/>
          </a:xfrm>
          <a:prstGeom prst="rect">
            <a:avLst/>
          </a:prstGeom>
          <a:noFill/>
        </p:spPr>
        <p:txBody>
          <a:bodyPr wrap="square" rtlCol="0">
            <a:spAutoFit/>
          </a:bodyPr>
          <a:lstStyle/>
          <a:p>
            <a:pPr algn="r"/>
            <a:r>
              <a:rPr lang="fr-CA" sz="6000" b="1" dirty="0">
                <a:solidFill>
                  <a:schemeClr val="bg1"/>
                </a:solidFill>
              </a:rPr>
              <a:t>Place in the </a:t>
            </a:r>
            <a:r>
              <a:rPr lang="fr-CA" sz="6000" b="1" dirty="0" err="1">
                <a:solidFill>
                  <a:schemeClr val="bg1"/>
                </a:solidFill>
              </a:rPr>
              <a:t>ecosystem</a:t>
            </a:r>
            <a:r>
              <a:rPr lang="fr-CA" sz="6000" b="1" dirty="0">
                <a:solidFill>
                  <a:schemeClr val="bg1"/>
                </a:solidFill>
              </a:rPr>
              <a:t> </a:t>
            </a:r>
            <a:endParaRPr lang="fr-FR" sz="6000" b="1" dirty="0">
              <a:solidFill>
                <a:schemeClr val="bg1"/>
              </a:solidFill>
            </a:endParaRPr>
          </a:p>
        </p:txBody>
      </p:sp>
    </p:spTree>
    <p:extLst>
      <p:ext uri="{BB962C8B-B14F-4D97-AF65-F5344CB8AC3E}">
        <p14:creationId xmlns:p14="http://schemas.microsoft.com/office/powerpoint/2010/main" val="1689506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e 36">
            <a:extLst>
              <a:ext uri="{FF2B5EF4-FFF2-40B4-BE49-F238E27FC236}">
                <a16:creationId xmlns:a16="http://schemas.microsoft.com/office/drawing/2014/main" id="{8F737E30-3EA4-1145-9B4D-D63C167A2A96}"/>
              </a:ext>
            </a:extLst>
          </p:cNvPr>
          <p:cNvGrpSpPr/>
          <p:nvPr/>
        </p:nvGrpSpPr>
        <p:grpSpPr>
          <a:xfrm>
            <a:off x="2488882" y="620395"/>
            <a:ext cx="4166235" cy="1753870"/>
            <a:chOff x="-112824" y="-48817"/>
            <a:chExt cx="4888835" cy="2213113"/>
          </a:xfrm>
        </p:grpSpPr>
        <p:sp>
          <p:nvSpPr>
            <p:cNvPr id="38" name="Organigramme : Alternative 8">
              <a:extLst>
                <a:ext uri="{FF2B5EF4-FFF2-40B4-BE49-F238E27FC236}">
                  <a16:creationId xmlns:a16="http://schemas.microsoft.com/office/drawing/2014/main" id="{DAE35E14-7758-7E40-81A7-C1AA0CE63100}"/>
                </a:ext>
              </a:extLst>
            </p:cNvPr>
            <p:cNvSpPr/>
            <p:nvPr/>
          </p:nvSpPr>
          <p:spPr>
            <a:xfrm>
              <a:off x="-112824" y="-48817"/>
              <a:ext cx="4888835" cy="2213113"/>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9" name="Zone de texte 48">
              <a:extLst>
                <a:ext uri="{FF2B5EF4-FFF2-40B4-BE49-F238E27FC236}">
                  <a16:creationId xmlns:a16="http://schemas.microsoft.com/office/drawing/2014/main" id="{49A89D0A-D878-CE44-AFF7-14F6D90FDA0C}"/>
                </a:ext>
              </a:extLst>
            </p:cNvPr>
            <p:cNvSpPr txBox="1"/>
            <p:nvPr/>
          </p:nvSpPr>
          <p:spPr>
            <a:xfrm>
              <a:off x="64432" y="72814"/>
              <a:ext cx="4563207" cy="4051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CA" sz="1400" b="1">
                  <a:effectLst/>
                  <a:ea typeface="Calibri" panose="020F0502020204030204" pitchFamily="34" charset="0"/>
                </a:rPr>
                <a:t>Social economy enterprises and their networks</a:t>
              </a:r>
              <a:endParaRPr lang="fr-CA" sz="1100">
                <a:effectLst/>
                <a:ea typeface="Calibri" panose="020F0502020204030204" pitchFamily="34" charset="0"/>
              </a:endParaRPr>
            </a:p>
          </p:txBody>
        </p:sp>
        <p:grpSp>
          <p:nvGrpSpPr>
            <p:cNvPr id="40" name="Groupe 39">
              <a:extLst>
                <a:ext uri="{FF2B5EF4-FFF2-40B4-BE49-F238E27FC236}">
                  <a16:creationId xmlns:a16="http://schemas.microsoft.com/office/drawing/2014/main" id="{EFC85307-64FC-5149-958F-C7831D6EB6BC}"/>
                </a:ext>
              </a:extLst>
            </p:cNvPr>
            <p:cNvGrpSpPr/>
            <p:nvPr/>
          </p:nvGrpSpPr>
          <p:grpSpPr>
            <a:xfrm>
              <a:off x="463826" y="556591"/>
              <a:ext cx="3477580" cy="1404422"/>
              <a:chOff x="0" y="0"/>
              <a:chExt cx="3477580" cy="1404422"/>
            </a:xfrm>
          </p:grpSpPr>
          <p:sp>
            <p:nvSpPr>
              <p:cNvPr id="41" name="Ellipse 40">
                <a:extLst>
                  <a:ext uri="{FF2B5EF4-FFF2-40B4-BE49-F238E27FC236}">
                    <a16:creationId xmlns:a16="http://schemas.microsoft.com/office/drawing/2014/main" id="{2DA42998-8DA5-8048-A244-A522F05792B2}"/>
                  </a:ext>
                </a:extLst>
              </p:cNvPr>
              <p:cNvSpPr/>
              <p:nvPr/>
            </p:nvSpPr>
            <p:spPr>
              <a:xfrm>
                <a:off x="86139" y="46383"/>
                <a:ext cx="437322" cy="231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2" name="Ellipse 41">
                <a:extLst>
                  <a:ext uri="{FF2B5EF4-FFF2-40B4-BE49-F238E27FC236}">
                    <a16:creationId xmlns:a16="http://schemas.microsoft.com/office/drawing/2014/main" id="{5DE6C741-0D3A-AE4F-A041-ACCE3E8F8469}"/>
                  </a:ext>
                </a:extLst>
              </p:cNvPr>
              <p:cNvSpPr/>
              <p:nvPr/>
            </p:nvSpPr>
            <p:spPr>
              <a:xfrm>
                <a:off x="689113" y="278296"/>
                <a:ext cx="437322" cy="231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3" name="Ellipse 42">
                <a:extLst>
                  <a:ext uri="{FF2B5EF4-FFF2-40B4-BE49-F238E27FC236}">
                    <a16:creationId xmlns:a16="http://schemas.microsoft.com/office/drawing/2014/main" id="{F9692E25-A8D7-A943-AC29-9D0D4263C0F3}"/>
                  </a:ext>
                </a:extLst>
              </p:cNvPr>
              <p:cNvSpPr/>
              <p:nvPr/>
            </p:nvSpPr>
            <p:spPr>
              <a:xfrm>
                <a:off x="0" y="868018"/>
                <a:ext cx="437322" cy="231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4" name="Ellipse 43">
                <a:extLst>
                  <a:ext uri="{FF2B5EF4-FFF2-40B4-BE49-F238E27FC236}">
                    <a16:creationId xmlns:a16="http://schemas.microsoft.com/office/drawing/2014/main" id="{76E2F413-C96F-254D-9218-62732AFA31F5}"/>
                  </a:ext>
                </a:extLst>
              </p:cNvPr>
              <p:cNvSpPr/>
              <p:nvPr/>
            </p:nvSpPr>
            <p:spPr>
              <a:xfrm>
                <a:off x="543339" y="503583"/>
                <a:ext cx="437322" cy="231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5" name="Ellipse 44">
                <a:extLst>
                  <a:ext uri="{FF2B5EF4-FFF2-40B4-BE49-F238E27FC236}">
                    <a16:creationId xmlns:a16="http://schemas.microsoft.com/office/drawing/2014/main" id="{8C1D12E3-05E2-4F46-92B2-453C2B7E6F89}"/>
                  </a:ext>
                </a:extLst>
              </p:cNvPr>
              <p:cNvSpPr/>
              <p:nvPr/>
            </p:nvSpPr>
            <p:spPr>
              <a:xfrm>
                <a:off x="218661" y="821635"/>
                <a:ext cx="437322" cy="231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6" name="Ellipse 45">
                <a:extLst>
                  <a:ext uri="{FF2B5EF4-FFF2-40B4-BE49-F238E27FC236}">
                    <a16:creationId xmlns:a16="http://schemas.microsoft.com/office/drawing/2014/main" id="{5A8FC23C-C8B7-6E45-88E7-7832B7756E00}"/>
                  </a:ext>
                </a:extLst>
              </p:cNvPr>
              <p:cNvSpPr/>
              <p:nvPr/>
            </p:nvSpPr>
            <p:spPr>
              <a:xfrm>
                <a:off x="1113183" y="13253"/>
                <a:ext cx="437322" cy="231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7" name="Ellipse 46">
                <a:extLst>
                  <a:ext uri="{FF2B5EF4-FFF2-40B4-BE49-F238E27FC236}">
                    <a16:creationId xmlns:a16="http://schemas.microsoft.com/office/drawing/2014/main" id="{44BFC24C-5AA5-3148-96DE-18BCC1971721}"/>
                  </a:ext>
                </a:extLst>
              </p:cNvPr>
              <p:cNvSpPr/>
              <p:nvPr/>
            </p:nvSpPr>
            <p:spPr>
              <a:xfrm>
                <a:off x="1583635" y="0"/>
                <a:ext cx="436880" cy="231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8" name="Ellipse 47">
                <a:extLst>
                  <a:ext uri="{FF2B5EF4-FFF2-40B4-BE49-F238E27FC236}">
                    <a16:creationId xmlns:a16="http://schemas.microsoft.com/office/drawing/2014/main" id="{CDB4EBA2-2335-E044-B0CA-977AE56E205E}"/>
                  </a:ext>
                </a:extLst>
              </p:cNvPr>
              <p:cNvSpPr/>
              <p:nvPr/>
            </p:nvSpPr>
            <p:spPr>
              <a:xfrm>
                <a:off x="1504122" y="357809"/>
                <a:ext cx="437322" cy="231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9" name="Ellipse 48">
                <a:extLst>
                  <a:ext uri="{FF2B5EF4-FFF2-40B4-BE49-F238E27FC236}">
                    <a16:creationId xmlns:a16="http://schemas.microsoft.com/office/drawing/2014/main" id="{29A2B47D-623A-2347-A96A-6DC7A06E5B44}"/>
                  </a:ext>
                </a:extLst>
              </p:cNvPr>
              <p:cNvSpPr/>
              <p:nvPr/>
            </p:nvSpPr>
            <p:spPr>
              <a:xfrm>
                <a:off x="1624416" y="484697"/>
                <a:ext cx="422335" cy="2240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0" name="Ellipse 49">
                <a:extLst>
                  <a:ext uri="{FF2B5EF4-FFF2-40B4-BE49-F238E27FC236}">
                    <a16:creationId xmlns:a16="http://schemas.microsoft.com/office/drawing/2014/main" id="{2567DB41-DE7E-A147-8E81-854EAD0C7327}"/>
                  </a:ext>
                </a:extLst>
              </p:cNvPr>
              <p:cNvSpPr/>
              <p:nvPr/>
            </p:nvSpPr>
            <p:spPr>
              <a:xfrm>
                <a:off x="1776808" y="637087"/>
                <a:ext cx="422335" cy="2240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1" name="Ellipse 50">
                <a:extLst>
                  <a:ext uri="{FF2B5EF4-FFF2-40B4-BE49-F238E27FC236}">
                    <a16:creationId xmlns:a16="http://schemas.microsoft.com/office/drawing/2014/main" id="{27F430AA-8C3E-5243-A413-432509CAA220}"/>
                  </a:ext>
                </a:extLst>
              </p:cNvPr>
              <p:cNvSpPr/>
              <p:nvPr/>
            </p:nvSpPr>
            <p:spPr>
              <a:xfrm flipV="1">
                <a:off x="1053548" y="583096"/>
                <a:ext cx="437322" cy="1989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2" name="Ellipse 51">
                <a:extLst>
                  <a:ext uri="{FF2B5EF4-FFF2-40B4-BE49-F238E27FC236}">
                    <a16:creationId xmlns:a16="http://schemas.microsoft.com/office/drawing/2014/main" id="{FEC114FB-D128-524F-804E-503B77D94049}"/>
                  </a:ext>
                </a:extLst>
              </p:cNvPr>
              <p:cNvSpPr/>
              <p:nvPr/>
            </p:nvSpPr>
            <p:spPr>
              <a:xfrm flipV="1">
                <a:off x="1220244" y="741996"/>
                <a:ext cx="422335" cy="19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3" name="Ellipse 52">
                <a:extLst>
                  <a:ext uri="{FF2B5EF4-FFF2-40B4-BE49-F238E27FC236}">
                    <a16:creationId xmlns:a16="http://schemas.microsoft.com/office/drawing/2014/main" id="{F4D3B91C-FFC8-B74D-88F8-41C866F751B9}"/>
                  </a:ext>
                </a:extLst>
              </p:cNvPr>
              <p:cNvSpPr/>
              <p:nvPr/>
            </p:nvSpPr>
            <p:spPr>
              <a:xfrm flipV="1">
                <a:off x="881270" y="1086679"/>
                <a:ext cx="436880" cy="198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4" name="Ellipse 53">
                <a:extLst>
                  <a:ext uri="{FF2B5EF4-FFF2-40B4-BE49-F238E27FC236}">
                    <a16:creationId xmlns:a16="http://schemas.microsoft.com/office/drawing/2014/main" id="{684CA285-0154-EF49-94E4-C376AE95B009}"/>
                  </a:ext>
                </a:extLst>
              </p:cNvPr>
              <p:cNvSpPr/>
              <p:nvPr/>
            </p:nvSpPr>
            <p:spPr>
              <a:xfrm flipV="1">
                <a:off x="1510748" y="1040296"/>
                <a:ext cx="436880" cy="198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5" name="Ellipse 54">
                <a:extLst>
                  <a:ext uri="{FF2B5EF4-FFF2-40B4-BE49-F238E27FC236}">
                    <a16:creationId xmlns:a16="http://schemas.microsoft.com/office/drawing/2014/main" id="{744BCD40-D29D-7A4B-B23B-D4C027F3F8FE}"/>
                  </a:ext>
                </a:extLst>
              </p:cNvPr>
              <p:cNvSpPr/>
              <p:nvPr/>
            </p:nvSpPr>
            <p:spPr>
              <a:xfrm flipV="1">
                <a:off x="1643394" y="1183659"/>
                <a:ext cx="456091" cy="2074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6" name="Ellipse 55">
                <a:extLst>
                  <a:ext uri="{FF2B5EF4-FFF2-40B4-BE49-F238E27FC236}">
                    <a16:creationId xmlns:a16="http://schemas.microsoft.com/office/drawing/2014/main" id="{6560B8A4-F9B8-2E48-B01D-BBCE102A189D}"/>
                  </a:ext>
                </a:extLst>
              </p:cNvPr>
              <p:cNvSpPr/>
              <p:nvPr/>
            </p:nvSpPr>
            <p:spPr>
              <a:xfrm>
                <a:off x="2193306" y="16186"/>
                <a:ext cx="456093" cy="2419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7" name="Ellipse 56">
                <a:extLst>
                  <a:ext uri="{FF2B5EF4-FFF2-40B4-BE49-F238E27FC236}">
                    <a16:creationId xmlns:a16="http://schemas.microsoft.com/office/drawing/2014/main" id="{6A503BC5-FBB0-694C-BC9A-C5116A19C095}"/>
                  </a:ext>
                </a:extLst>
              </p:cNvPr>
              <p:cNvSpPr/>
              <p:nvPr/>
            </p:nvSpPr>
            <p:spPr>
              <a:xfrm>
                <a:off x="2505643" y="491323"/>
                <a:ext cx="422335" cy="2240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8" name="Ellipse 57">
                <a:extLst>
                  <a:ext uri="{FF2B5EF4-FFF2-40B4-BE49-F238E27FC236}">
                    <a16:creationId xmlns:a16="http://schemas.microsoft.com/office/drawing/2014/main" id="{E46C0073-C101-284D-9467-E8B5EC367C63}"/>
                  </a:ext>
                </a:extLst>
              </p:cNvPr>
              <p:cNvSpPr/>
              <p:nvPr/>
            </p:nvSpPr>
            <p:spPr>
              <a:xfrm>
                <a:off x="2247238" y="875608"/>
                <a:ext cx="422335" cy="2240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9" name="Ellipse 58">
                <a:extLst>
                  <a:ext uri="{FF2B5EF4-FFF2-40B4-BE49-F238E27FC236}">
                    <a16:creationId xmlns:a16="http://schemas.microsoft.com/office/drawing/2014/main" id="{24BB3BA7-C41E-F94C-8B51-4D6010561F4B}"/>
                  </a:ext>
                </a:extLst>
              </p:cNvPr>
              <p:cNvSpPr/>
              <p:nvPr/>
            </p:nvSpPr>
            <p:spPr>
              <a:xfrm>
                <a:off x="3021487" y="857575"/>
                <a:ext cx="456093" cy="2419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0" name="Ellipse 59">
                <a:extLst>
                  <a:ext uri="{FF2B5EF4-FFF2-40B4-BE49-F238E27FC236}">
                    <a16:creationId xmlns:a16="http://schemas.microsoft.com/office/drawing/2014/main" id="{1875D89E-0942-4647-AC2E-5A1EFC60A6AC}"/>
                  </a:ext>
                </a:extLst>
              </p:cNvPr>
              <p:cNvSpPr/>
              <p:nvPr/>
            </p:nvSpPr>
            <p:spPr>
              <a:xfrm>
                <a:off x="2597437" y="1162323"/>
                <a:ext cx="456554" cy="2420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sp>
        <p:nvSpPr>
          <p:cNvPr id="61" name="Ellipse 60">
            <a:extLst>
              <a:ext uri="{FF2B5EF4-FFF2-40B4-BE49-F238E27FC236}">
                <a16:creationId xmlns:a16="http://schemas.microsoft.com/office/drawing/2014/main" id="{A5D0BEAA-A973-9D46-BF4B-FDF29B2A20B6}"/>
              </a:ext>
            </a:extLst>
          </p:cNvPr>
          <p:cNvSpPr/>
          <p:nvPr/>
        </p:nvSpPr>
        <p:spPr>
          <a:xfrm>
            <a:off x="210503" y="185738"/>
            <a:ext cx="8722995" cy="6486525"/>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2" name="Organigramme : Alternative 4">
            <a:extLst>
              <a:ext uri="{FF2B5EF4-FFF2-40B4-BE49-F238E27FC236}">
                <a16:creationId xmlns:a16="http://schemas.microsoft.com/office/drawing/2014/main" id="{AF61590E-9E0D-5E46-8ADF-BDBE416CB29C}"/>
              </a:ext>
            </a:extLst>
          </p:cNvPr>
          <p:cNvSpPr/>
          <p:nvPr/>
        </p:nvSpPr>
        <p:spPr>
          <a:xfrm>
            <a:off x="3731313" y="2254010"/>
            <a:ext cx="1629410" cy="67627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CA" sz="1100">
                <a:effectLst/>
                <a:ea typeface="Calibri" panose="020F0502020204030204" pitchFamily="34" charset="0"/>
              </a:rPr>
              <a:t>Networking</a:t>
            </a:r>
          </a:p>
        </p:txBody>
      </p:sp>
      <p:sp>
        <p:nvSpPr>
          <p:cNvPr id="63" name="Organigramme : Préparation 81">
            <a:extLst>
              <a:ext uri="{FF2B5EF4-FFF2-40B4-BE49-F238E27FC236}">
                <a16:creationId xmlns:a16="http://schemas.microsoft.com/office/drawing/2014/main" id="{CCC5B6E9-01FC-4A48-A015-3DA6DF5A840C}"/>
              </a:ext>
            </a:extLst>
          </p:cNvPr>
          <p:cNvSpPr/>
          <p:nvPr/>
        </p:nvSpPr>
        <p:spPr>
          <a:xfrm>
            <a:off x="3019348" y="3092337"/>
            <a:ext cx="3129915" cy="1201420"/>
          </a:xfrm>
          <a:prstGeom prst="flowChartPreparation">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CA" sz="1100" dirty="0">
                <a:effectLst/>
                <a:ea typeface="Calibri" panose="020F0502020204030204" pitchFamily="34" charset="0"/>
              </a:rPr>
              <a:t>Representation and </a:t>
            </a:r>
            <a:br>
              <a:rPr lang="en-CA" sz="1100" dirty="0">
                <a:effectLst/>
                <a:ea typeface="Calibri" panose="020F0502020204030204" pitchFamily="34" charset="0"/>
              </a:rPr>
            </a:br>
            <a:r>
              <a:rPr lang="en-CA" sz="1100" dirty="0">
                <a:effectLst/>
                <a:ea typeface="Calibri" panose="020F0502020204030204" pitchFamily="34" charset="0"/>
              </a:rPr>
              <a:t>co-construction of </a:t>
            </a:r>
          </a:p>
          <a:p>
            <a:pPr algn="ctr">
              <a:spcAft>
                <a:spcPts val="0"/>
              </a:spcAft>
            </a:pPr>
            <a:r>
              <a:rPr lang="en-CA" sz="1100" dirty="0">
                <a:effectLst/>
                <a:ea typeface="Calibri" panose="020F0502020204030204" pitchFamily="34" charset="0"/>
              </a:rPr>
              <a:t>public policies</a:t>
            </a:r>
            <a:endParaRPr lang="fr-CA" sz="1100" dirty="0">
              <a:effectLst/>
              <a:ea typeface="Calibri" panose="020F0502020204030204" pitchFamily="34" charset="0"/>
            </a:endParaRPr>
          </a:p>
        </p:txBody>
      </p:sp>
      <p:sp>
        <p:nvSpPr>
          <p:cNvPr id="64" name="Ellipse 63">
            <a:extLst>
              <a:ext uri="{FF2B5EF4-FFF2-40B4-BE49-F238E27FC236}">
                <a16:creationId xmlns:a16="http://schemas.microsoft.com/office/drawing/2014/main" id="{1796ADBF-E79C-5449-ACA3-7EDF3BC3FE95}"/>
              </a:ext>
            </a:extLst>
          </p:cNvPr>
          <p:cNvSpPr/>
          <p:nvPr/>
        </p:nvSpPr>
        <p:spPr>
          <a:xfrm>
            <a:off x="3675061" y="4327299"/>
            <a:ext cx="1793875" cy="6845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CA" sz="1100" dirty="0">
                <a:solidFill>
                  <a:srgbClr val="000000"/>
                </a:solidFill>
                <a:effectLst/>
                <a:ea typeface="Calibri" panose="020F0502020204030204" pitchFamily="34" charset="0"/>
              </a:rPr>
              <a:t>Government support</a:t>
            </a:r>
            <a:endParaRPr lang="fr-CA" sz="1100" dirty="0">
              <a:effectLst/>
              <a:ea typeface="Calibri" panose="020F0502020204030204" pitchFamily="34" charset="0"/>
            </a:endParaRPr>
          </a:p>
        </p:txBody>
      </p:sp>
      <p:sp>
        <p:nvSpPr>
          <p:cNvPr id="65" name="Organigramme : Alternative 40">
            <a:extLst>
              <a:ext uri="{FF2B5EF4-FFF2-40B4-BE49-F238E27FC236}">
                <a16:creationId xmlns:a16="http://schemas.microsoft.com/office/drawing/2014/main" id="{73C4A8B0-31B8-3D4D-BF5A-DA5056EB23FE}"/>
              </a:ext>
            </a:extLst>
          </p:cNvPr>
          <p:cNvSpPr/>
          <p:nvPr/>
        </p:nvSpPr>
        <p:spPr>
          <a:xfrm>
            <a:off x="3879453" y="5295727"/>
            <a:ext cx="1510665" cy="108521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CA" sz="1100">
                <a:effectLst/>
                <a:ea typeface="Calibri" panose="020F0502020204030204" pitchFamily="34" charset="0"/>
              </a:rPr>
              <a:t>Workforce </a:t>
            </a:r>
            <a:br>
              <a:rPr lang="en-CA" sz="1100">
                <a:effectLst/>
                <a:ea typeface="Calibri" panose="020F0502020204030204" pitchFamily="34" charset="0"/>
              </a:rPr>
            </a:br>
            <a:r>
              <a:rPr lang="en-CA" sz="1100">
                <a:effectLst/>
                <a:ea typeface="Calibri" panose="020F0502020204030204" pitchFamily="34" charset="0"/>
              </a:rPr>
              <a:t>training and development </a:t>
            </a:r>
            <a:r>
              <a:rPr lang="en-CA" sz="1100" b="1">
                <a:effectLst/>
                <a:ea typeface="Calibri" panose="020F0502020204030204" pitchFamily="34" charset="0"/>
              </a:rPr>
              <a:t> </a:t>
            </a:r>
            <a:endParaRPr lang="fr-CA" sz="1100">
              <a:effectLst/>
              <a:ea typeface="Calibri" panose="020F0502020204030204" pitchFamily="34" charset="0"/>
            </a:endParaRPr>
          </a:p>
        </p:txBody>
      </p:sp>
      <p:sp>
        <p:nvSpPr>
          <p:cNvPr id="66" name="Organigramme : Alternative 80">
            <a:extLst>
              <a:ext uri="{FF2B5EF4-FFF2-40B4-BE49-F238E27FC236}">
                <a16:creationId xmlns:a16="http://schemas.microsoft.com/office/drawing/2014/main" id="{B64D5805-FF60-4249-8F5B-68BEF60393F0}"/>
              </a:ext>
            </a:extLst>
          </p:cNvPr>
          <p:cNvSpPr/>
          <p:nvPr/>
        </p:nvSpPr>
        <p:spPr>
          <a:xfrm>
            <a:off x="6528675" y="2710180"/>
            <a:ext cx="1590040" cy="1117600"/>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a:effectLst/>
                <a:ea typeface="Calibri" panose="020F0502020204030204" pitchFamily="34" charset="0"/>
              </a:rPr>
              <a:t>Transfer in the </a:t>
            </a:r>
            <a:br>
              <a:rPr lang="en-US" sz="1100">
                <a:effectLst/>
                <a:ea typeface="Calibri" panose="020F0502020204030204" pitchFamily="34" charset="0"/>
              </a:rPr>
            </a:br>
            <a:r>
              <a:rPr lang="en-US" sz="1100">
                <a:effectLst/>
                <a:ea typeface="Calibri" panose="020F0502020204030204" pitchFamily="34" charset="0"/>
              </a:rPr>
              <a:t>social economy (TIESS)</a:t>
            </a:r>
            <a:endParaRPr lang="fr-CA" sz="1100">
              <a:effectLst/>
              <a:ea typeface="Calibri" panose="020F0502020204030204" pitchFamily="34" charset="0"/>
            </a:endParaRPr>
          </a:p>
        </p:txBody>
      </p:sp>
      <p:sp>
        <p:nvSpPr>
          <p:cNvPr id="67" name="Organigramme : Alternative 65">
            <a:extLst>
              <a:ext uri="{FF2B5EF4-FFF2-40B4-BE49-F238E27FC236}">
                <a16:creationId xmlns:a16="http://schemas.microsoft.com/office/drawing/2014/main" id="{D15C6DBB-4F9F-AA49-92FA-9ED5DD0B566B}"/>
              </a:ext>
            </a:extLst>
          </p:cNvPr>
          <p:cNvSpPr/>
          <p:nvPr/>
        </p:nvSpPr>
        <p:spPr>
          <a:xfrm>
            <a:off x="5894825" y="4263252"/>
            <a:ext cx="1646555" cy="12134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a:effectLst/>
                <a:ea typeface="Calibri" panose="020F0502020204030204" pitchFamily="34" charset="0"/>
              </a:rPr>
              <a:t>Research</a:t>
            </a:r>
            <a:endParaRPr lang="fr-CA" sz="1100">
              <a:effectLst/>
              <a:ea typeface="Calibri" panose="020F0502020204030204" pitchFamily="34" charset="0"/>
            </a:endParaRPr>
          </a:p>
        </p:txBody>
      </p:sp>
      <p:sp>
        <p:nvSpPr>
          <p:cNvPr id="68" name="Organigramme : Alternative 37">
            <a:extLst>
              <a:ext uri="{FF2B5EF4-FFF2-40B4-BE49-F238E27FC236}">
                <a16:creationId xmlns:a16="http://schemas.microsoft.com/office/drawing/2014/main" id="{F4886FBF-09A5-A448-B79C-08461CDFB16F}"/>
              </a:ext>
            </a:extLst>
          </p:cNvPr>
          <p:cNvSpPr/>
          <p:nvPr/>
        </p:nvSpPr>
        <p:spPr>
          <a:xfrm>
            <a:off x="1001636" y="2739321"/>
            <a:ext cx="1646555" cy="115887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CA" sz="1100" dirty="0">
                <a:effectLst/>
                <a:ea typeface="Calibri" panose="020F0502020204030204" pitchFamily="34" charset="0"/>
              </a:rPr>
              <a:t>Support the communities and promoters</a:t>
            </a:r>
            <a:endParaRPr lang="fr-CA" sz="1100" dirty="0">
              <a:effectLst/>
              <a:ea typeface="Calibri" panose="020F0502020204030204" pitchFamily="34" charset="0"/>
            </a:endParaRPr>
          </a:p>
        </p:txBody>
      </p:sp>
      <p:sp>
        <p:nvSpPr>
          <p:cNvPr id="69" name="Organigramme : Alternative 39">
            <a:extLst>
              <a:ext uri="{FF2B5EF4-FFF2-40B4-BE49-F238E27FC236}">
                <a16:creationId xmlns:a16="http://schemas.microsoft.com/office/drawing/2014/main" id="{63E8FC31-FB28-4447-9816-1E7070D66C0B}"/>
              </a:ext>
            </a:extLst>
          </p:cNvPr>
          <p:cNvSpPr/>
          <p:nvPr/>
        </p:nvSpPr>
        <p:spPr>
          <a:xfrm>
            <a:off x="1664057" y="4321105"/>
            <a:ext cx="1646555" cy="12134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CA" sz="1100">
                <a:effectLst/>
                <a:ea typeface="Calibri" panose="020F0502020204030204" pitchFamily="34" charset="0"/>
              </a:rPr>
              <a:t>Business financing</a:t>
            </a:r>
            <a:endParaRPr lang="fr-CA" sz="1100">
              <a:effectLst/>
              <a:ea typeface="Calibri" panose="020F0502020204030204" pitchFamily="34" charset="0"/>
            </a:endParaRPr>
          </a:p>
        </p:txBody>
      </p:sp>
    </p:spTree>
    <p:extLst>
      <p:ext uri="{BB962C8B-B14F-4D97-AF65-F5344CB8AC3E}">
        <p14:creationId xmlns:p14="http://schemas.microsoft.com/office/powerpoint/2010/main" val="3852344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A6E1E5B-9013-D64C-B0A0-4698D9A95A9E}"/>
              </a:ext>
            </a:extLst>
          </p:cNvPr>
          <p:cNvSpPr txBox="1"/>
          <p:nvPr/>
        </p:nvSpPr>
        <p:spPr>
          <a:xfrm>
            <a:off x="3927264" y="2291909"/>
            <a:ext cx="4806440" cy="2862322"/>
          </a:xfrm>
          <a:prstGeom prst="rect">
            <a:avLst/>
          </a:prstGeom>
          <a:noFill/>
        </p:spPr>
        <p:txBody>
          <a:bodyPr wrap="square" rtlCol="0">
            <a:spAutoFit/>
          </a:bodyPr>
          <a:lstStyle/>
          <a:p>
            <a:pPr algn="r"/>
            <a:r>
              <a:rPr lang="en-CA" sz="6000" b="1" dirty="0">
                <a:solidFill>
                  <a:schemeClr val="bg1"/>
                </a:solidFill>
              </a:rPr>
              <a:t>Methodology of TIESS</a:t>
            </a:r>
            <a:endParaRPr lang="fr-CA" sz="6000" b="1" dirty="0">
              <a:solidFill>
                <a:schemeClr val="bg1"/>
              </a:solidFill>
            </a:endParaRPr>
          </a:p>
          <a:p>
            <a:pPr algn="r"/>
            <a:endParaRPr lang="fr-FR" sz="6000" b="1" dirty="0">
              <a:solidFill>
                <a:schemeClr val="bg1"/>
              </a:solidFill>
            </a:endParaRPr>
          </a:p>
        </p:txBody>
      </p:sp>
    </p:spTree>
    <p:extLst>
      <p:ext uri="{BB962C8B-B14F-4D97-AF65-F5344CB8AC3E}">
        <p14:creationId xmlns:p14="http://schemas.microsoft.com/office/powerpoint/2010/main" val="1841071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r 9">
            <a:extLst>
              <a:ext uri="{FF2B5EF4-FFF2-40B4-BE49-F238E27FC236}">
                <a16:creationId xmlns:a16="http://schemas.microsoft.com/office/drawing/2014/main" id="{A7EE3406-2B63-264F-BFE9-FFB652813FDA}"/>
              </a:ext>
            </a:extLst>
          </p:cNvPr>
          <p:cNvGrpSpPr/>
          <p:nvPr/>
        </p:nvGrpSpPr>
        <p:grpSpPr>
          <a:xfrm>
            <a:off x="764628" y="2390613"/>
            <a:ext cx="3284105" cy="1162105"/>
            <a:chOff x="1685324" y="3141632"/>
            <a:chExt cx="5416392" cy="1972056"/>
          </a:xfrm>
        </p:grpSpPr>
        <p:sp>
          <p:nvSpPr>
            <p:cNvPr id="5" name="Ellipse 4">
              <a:extLst>
                <a:ext uri="{FF2B5EF4-FFF2-40B4-BE49-F238E27FC236}">
                  <a16:creationId xmlns:a16="http://schemas.microsoft.com/office/drawing/2014/main" id="{1B42DFD2-8056-4248-BF48-4D5D6A92830E}"/>
                </a:ext>
              </a:extLst>
            </p:cNvPr>
            <p:cNvSpPr/>
            <p:nvPr/>
          </p:nvSpPr>
          <p:spPr>
            <a:xfrm>
              <a:off x="1685324" y="3141632"/>
              <a:ext cx="2119283" cy="197205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D144BCD9-689A-8843-B514-58B8A8AA7FDE}"/>
                </a:ext>
              </a:extLst>
            </p:cNvPr>
            <p:cNvSpPr txBox="1"/>
            <p:nvPr/>
          </p:nvSpPr>
          <p:spPr>
            <a:xfrm>
              <a:off x="1965851" y="3900197"/>
              <a:ext cx="1534668" cy="522288"/>
            </a:xfrm>
            <a:prstGeom prst="rect">
              <a:avLst/>
            </a:prstGeom>
            <a:noFill/>
          </p:spPr>
          <p:txBody>
            <a:bodyPr wrap="none" rtlCol="0">
              <a:spAutoFit/>
            </a:bodyPr>
            <a:lstStyle/>
            <a:p>
              <a:r>
                <a:rPr lang="en-CA" sz="1400" b="1" dirty="0"/>
                <a:t>Producers</a:t>
              </a:r>
            </a:p>
          </p:txBody>
        </p:sp>
        <p:grpSp>
          <p:nvGrpSpPr>
            <p:cNvPr id="7" name="Grouper 5">
              <a:extLst>
                <a:ext uri="{FF2B5EF4-FFF2-40B4-BE49-F238E27FC236}">
                  <a16:creationId xmlns:a16="http://schemas.microsoft.com/office/drawing/2014/main" id="{14688C31-66FF-0640-9CC7-50CB723B92FB}"/>
                </a:ext>
              </a:extLst>
            </p:cNvPr>
            <p:cNvGrpSpPr/>
            <p:nvPr/>
          </p:nvGrpSpPr>
          <p:grpSpPr>
            <a:xfrm>
              <a:off x="4982433" y="3157720"/>
              <a:ext cx="2119283" cy="1955967"/>
              <a:chOff x="4982433" y="3157720"/>
              <a:chExt cx="2119283" cy="1955967"/>
            </a:xfrm>
          </p:grpSpPr>
          <p:sp>
            <p:nvSpPr>
              <p:cNvPr id="9" name="Ellipse 8">
                <a:extLst>
                  <a:ext uri="{FF2B5EF4-FFF2-40B4-BE49-F238E27FC236}">
                    <a16:creationId xmlns:a16="http://schemas.microsoft.com/office/drawing/2014/main" id="{82536E93-EC45-BF49-9CD2-3C69DEE443CC}"/>
                  </a:ext>
                </a:extLst>
              </p:cNvPr>
              <p:cNvSpPr/>
              <p:nvPr/>
            </p:nvSpPr>
            <p:spPr>
              <a:xfrm>
                <a:off x="4982433" y="3157720"/>
                <a:ext cx="2119283" cy="195596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F5E4B73B-352B-DA42-9400-E3FDE89564E0}"/>
                  </a:ext>
                </a:extLst>
              </p:cNvPr>
              <p:cNvSpPr txBox="1"/>
              <p:nvPr/>
            </p:nvSpPr>
            <p:spPr>
              <a:xfrm>
                <a:off x="5519610" y="3917855"/>
                <a:ext cx="985712" cy="522288"/>
              </a:xfrm>
              <a:prstGeom prst="rect">
                <a:avLst/>
              </a:prstGeom>
              <a:noFill/>
            </p:spPr>
            <p:txBody>
              <a:bodyPr wrap="none" rtlCol="0">
                <a:spAutoFit/>
              </a:bodyPr>
              <a:lstStyle/>
              <a:p>
                <a:r>
                  <a:rPr lang="en-CA" sz="1400" b="1" dirty="0"/>
                  <a:t>Users</a:t>
                </a:r>
              </a:p>
            </p:txBody>
          </p:sp>
        </p:grpSp>
        <p:cxnSp>
          <p:nvCxnSpPr>
            <p:cNvPr id="8" name="Connecteur droit avec flèche 7">
              <a:extLst>
                <a:ext uri="{FF2B5EF4-FFF2-40B4-BE49-F238E27FC236}">
                  <a16:creationId xmlns:a16="http://schemas.microsoft.com/office/drawing/2014/main" id="{500F4287-7AEE-FB48-8F38-5198897D8D8E}"/>
                </a:ext>
              </a:extLst>
            </p:cNvPr>
            <p:cNvCxnSpPr>
              <a:cxnSpLocks/>
            </p:cNvCxnSpPr>
            <p:nvPr/>
          </p:nvCxnSpPr>
          <p:spPr>
            <a:xfrm>
              <a:off x="3840378" y="4127661"/>
              <a:ext cx="114205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1" name="Titre 4">
            <a:extLst>
              <a:ext uri="{FF2B5EF4-FFF2-40B4-BE49-F238E27FC236}">
                <a16:creationId xmlns:a16="http://schemas.microsoft.com/office/drawing/2014/main" id="{1731A7AB-553F-B34E-8D35-87C2BC2CF79C}"/>
              </a:ext>
            </a:extLst>
          </p:cNvPr>
          <p:cNvSpPr txBox="1">
            <a:spLocks/>
          </p:cNvSpPr>
          <p:nvPr/>
        </p:nvSpPr>
        <p:spPr>
          <a:xfrm>
            <a:off x="457200" y="274638"/>
            <a:ext cx="2506717"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2400" dirty="0">
              <a:solidFill>
                <a:srgbClr val="0B84C8"/>
              </a:solidFill>
            </a:endParaRPr>
          </a:p>
        </p:txBody>
      </p:sp>
      <p:sp>
        <p:nvSpPr>
          <p:cNvPr id="13" name="ZoneTexte 12">
            <a:extLst>
              <a:ext uri="{FF2B5EF4-FFF2-40B4-BE49-F238E27FC236}">
                <a16:creationId xmlns:a16="http://schemas.microsoft.com/office/drawing/2014/main" id="{6DF49BE2-7FA0-AB42-94AC-9C7ECE4C5F18}"/>
              </a:ext>
            </a:extLst>
          </p:cNvPr>
          <p:cNvSpPr txBox="1"/>
          <p:nvPr/>
        </p:nvSpPr>
        <p:spPr>
          <a:xfrm>
            <a:off x="652572" y="369975"/>
            <a:ext cx="7187561" cy="646331"/>
          </a:xfrm>
          <a:prstGeom prst="rect">
            <a:avLst/>
          </a:prstGeom>
          <a:noFill/>
        </p:spPr>
        <p:txBody>
          <a:bodyPr wrap="square" rtlCol="0">
            <a:spAutoFit/>
          </a:bodyPr>
          <a:lstStyle/>
          <a:p>
            <a:pPr lvl="0"/>
            <a:r>
              <a:rPr lang="en-CA" sz="3600" b="1" dirty="0">
                <a:solidFill>
                  <a:schemeClr val="bg2">
                    <a:lumMod val="50000"/>
                  </a:schemeClr>
                </a:solidFill>
              </a:rPr>
              <a:t>Various transfer approaches  </a:t>
            </a:r>
            <a:endParaRPr lang="en-CA" sz="3600" dirty="0">
              <a:solidFill>
                <a:schemeClr val="bg2">
                  <a:lumMod val="50000"/>
                </a:schemeClr>
              </a:solidFill>
            </a:endParaRPr>
          </a:p>
        </p:txBody>
      </p:sp>
      <p:sp>
        <p:nvSpPr>
          <p:cNvPr id="14" name="Rectangle 13">
            <a:extLst>
              <a:ext uri="{FF2B5EF4-FFF2-40B4-BE49-F238E27FC236}">
                <a16:creationId xmlns:a16="http://schemas.microsoft.com/office/drawing/2014/main" id="{0B069419-ABE2-0841-A2EF-F2FFE538908D}"/>
              </a:ext>
            </a:extLst>
          </p:cNvPr>
          <p:cNvSpPr/>
          <p:nvPr/>
        </p:nvSpPr>
        <p:spPr>
          <a:xfrm>
            <a:off x="1346824" y="1826689"/>
            <a:ext cx="1680268" cy="369332"/>
          </a:xfrm>
          <a:prstGeom prst="rect">
            <a:avLst/>
          </a:prstGeom>
        </p:spPr>
        <p:txBody>
          <a:bodyPr wrap="none">
            <a:spAutoFit/>
          </a:bodyPr>
          <a:lstStyle/>
          <a:p>
            <a:r>
              <a:rPr lang="en-CA" b="1" dirty="0">
                <a:solidFill>
                  <a:srgbClr val="0B84C8"/>
                </a:solidFill>
              </a:rPr>
              <a:t>Model 1: Linear</a:t>
            </a:r>
          </a:p>
        </p:txBody>
      </p:sp>
      <p:sp>
        <p:nvSpPr>
          <p:cNvPr id="16" name="ZoneTexte 15">
            <a:extLst>
              <a:ext uri="{FF2B5EF4-FFF2-40B4-BE49-F238E27FC236}">
                <a16:creationId xmlns:a16="http://schemas.microsoft.com/office/drawing/2014/main" id="{1525ED3C-4D34-924B-B83E-29E59A0454CF}"/>
              </a:ext>
            </a:extLst>
          </p:cNvPr>
          <p:cNvSpPr txBox="1"/>
          <p:nvPr/>
        </p:nvSpPr>
        <p:spPr>
          <a:xfrm>
            <a:off x="1797591" y="5354388"/>
            <a:ext cx="1634849" cy="292388"/>
          </a:xfrm>
          <a:prstGeom prst="rect">
            <a:avLst/>
          </a:prstGeom>
          <a:noFill/>
        </p:spPr>
        <p:txBody>
          <a:bodyPr wrap="square" rtlCol="0">
            <a:spAutoFit/>
          </a:bodyPr>
          <a:lstStyle/>
          <a:p>
            <a:r>
              <a:rPr lang="fr-FR" sz="1300" i="1" dirty="0"/>
              <a:t>Meeting </a:t>
            </a:r>
          </a:p>
        </p:txBody>
      </p:sp>
      <p:sp>
        <p:nvSpPr>
          <p:cNvPr id="17" name="Titre 4">
            <a:extLst>
              <a:ext uri="{FF2B5EF4-FFF2-40B4-BE49-F238E27FC236}">
                <a16:creationId xmlns:a16="http://schemas.microsoft.com/office/drawing/2014/main" id="{2AB5F17C-AF72-9D44-9F6F-9CDCF263CF24}"/>
              </a:ext>
            </a:extLst>
          </p:cNvPr>
          <p:cNvSpPr txBox="1">
            <a:spLocks/>
          </p:cNvSpPr>
          <p:nvPr/>
        </p:nvSpPr>
        <p:spPr>
          <a:xfrm>
            <a:off x="633310" y="3656897"/>
            <a:ext cx="35360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800" b="1" dirty="0">
                <a:solidFill>
                  <a:srgbClr val="0B84C8"/>
                </a:solidFill>
              </a:rPr>
              <a:t>Model 2: Bidirectional</a:t>
            </a:r>
          </a:p>
        </p:txBody>
      </p:sp>
      <p:grpSp>
        <p:nvGrpSpPr>
          <p:cNvPr id="21" name="Grouper 13">
            <a:extLst>
              <a:ext uri="{FF2B5EF4-FFF2-40B4-BE49-F238E27FC236}">
                <a16:creationId xmlns:a16="http://schemas.microsoft.com/office/drawing/2014/main" id="{F5A03483-FECB-7B4C-8E8D-C5D7240E1545}"/>
              </a:ext>
            </a:extLst>
          </p:cNvPr>
          <p:cNvGrpSpPr/>
          <p:nvPr/>
        </p:nvGrpSpPr>
        <p:grpSpPr>
          <a:xfrm>
            <a:off x="2541313" y="4539069"/>
            <a:ext cx="1284980" cy="1152624"/>
            <a:chOff x="-4028822" y="8594748"/>
            <a:chExt cx="2500770" cy="2344530"/>
          </a:xfrm>
        </p:grpSpPr>
        <p:sp>
          <p:nvSpPr>
            <p:cNvPr id="22" name="Ellipse 21">
              <a:extLst>
                <a:ext uri="{FF2B5EF4-FFF2-40B4-BE49-F238E27FC236}">
                  <a16:creationId xmlns:a16="http://schemas.microsoft.com/office/drawing/2014/main" id="{799EB097-4123-404A-895F-2E04D0198D80}"/>
                </a:ext>
              </a:extLst>
            </p:cNvPr>
            <p:cNvSpPr/>
            <p:nvPr/>
          </p:nvSpPr>
          <p:spPr>
            <a:xfrm>
              <a:off x="-4028822" y="8594748"/>
              <a:ext cx="2500770" cy="234453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D74073AD-3DC0-C14F-BD69-DABAFEDCB920}"/>
                </a:ext>
              </a:extLst>
            </p:cNvPr>
            <p:cNvSpPr txBox="1"/>
            <p:nvPr/>
          </p:nvSpPr>
          <p:spPr>
            <a:xfrm>
              <a:off x="-3645815" y="9374661"/>
              <a:ext cx="1665792" cy="626043"/>
            </a:xfrm>
            <a:prstGeom prst="rect">
              <a:avLst/>
            </a:prstGeom>
            <a:noFill/>
          </p:spPr>
          <p:txBody>
            <a:bodyPr wrap="none" rtlCol="0">
              <a:spAutoFit/>
            </a:bodyPr>
            <a:lstStyle/>
            <a:p>
              <a:r>
                <a:rPr lang="en-CA" sz="1400" b="1" dirty="0"/>
                <a:t>Research</a:t>
              </a:r>
            </a:p>
          </p:txBody>
        </p:sp>
      </p:grpSp>
      <p:sp>
        <p:nvSpPr>
          <p:cNvPr id="24" name="Arc 23">
            <a:extLst>
              <a:ext uri="{FF2B5EF4-FFF2-40B4-BE49-F238E27FC236}">
                <a16:creationId xmlns:a16="http://schemas.microsoft.com/office/drawing/2014/main" id="{370D4876-B029-C141-946E-1F9C2E6879FE}"/>
              </a:ext>
            </a:extLst>
          </p:cNvPr>
          <p:cNvSpPr/>
          <p:nvPr/>
        </p:nvSpPr>
        <p:spPr>
          <a:xfrm rot="17154917">
            <a:off x="1621821" y="4491850"/>
            <a:ext cx="1956375" cy="2696020"/>
          </a:xfrm>
          <a:prstGeom prst="arc">
            <a:avLst>
              <a:gd name="adj1" fmla="val 16200000"/>
              <a:gd name="adj2" fmla="val 2040774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25" name="Chevron 24">
            <a:extLst>
              <a:ext uri="{FF2B5EF4-FFF2-40B4-BE49-F238E27FC236}">
                <a16:creationId xmlns:a16="http://schemas.microsoft.com/office/drawing/2014/main" id="{CBAD9EC4-3A07-1745-A304-FAD0D1020229}"/>
              </a:ext>
            </a:extLst>
          </p:cNvPr>
          <p:cNvSpPr/>
          <p:nvPr/>
        </p:nvSpPr>
        <p:spPr>
          <a:xfrm>
            <a:off x="2232608" y="4690058"/>
            <a:ext cx="346039" cy="36046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26" name="ZoneTexte 25">
            <a:extLst>
              <a:ext uri="{FF2B5EF4-FFF2-40B4-BE49-F238E27FC236}">
                <a16:creationId xmlns:a16="http://schemas.microsoft.com/office/drawing/2014/main" id="{C82D7F58-DB6C-0E47-8031-E5736F8E61D5}"/>
              </a:ext>
            </a:extLst>
          </p:cNvPr>
          <p:cNvSpPr txBox="1"/>
          <p:nvPr/>
        </p:nvSpPr>
        <p:spPr>
          <a:xfrm rot="19827396">
            <a:off x="657532" y="4718319"/>
            <a:ext cx="1692002" cy="307777"/>
          </a:xfrm>
          <a:prstGeom prst="rect">
            <a:avLst/>
          </a:prstGeom>
          <a:noFill/>
        </p:spPr>
        <p:txBody>
          <a:bodyPr wrap="none" rtlCol="0">
            <a:spAutoFit/>
          </a:bodyPr>
          <a:lstStyle/>
          <a:p>
            <a:r>
              <a:rPr lang="en-CA" sz="1400" dirty="0"/>
              <a:t>Request for research</a:t>
            </a:r>
          </a:p>
        </p:txBody>
      </p:sp>
      <p:sp>
        <p:nvSpPr>
          <p:cNvPr id="27" name="ZoneTexte 26">
            <a:extLst>
              <a:ext uri="{FF2B5EF4-FFF2-40B4-BE49-F238E27FC236}">
                <a16:creationId xmlns:a16="http://schemas.microsoft.com/office/drawing/2014/main" id="{E74C7D45-9960-BC46-B2C2-8EBB5BC3FFDE}"/>
              </a:ext>
            </a:extLst>
          </p:cNvPr>
          <p:cNvSpPr txBox="1"/>
          <p:nvPr/>
        </p:nvSpPr>
        <p:spPr>
          <a:xfrm>
            <a:off x="2653524" y="5984511"/>
            <a:ext cx="1469534" cy="369332"/>
          </a:xfrm>
          <a:prstGeom prst="rect">
            <a:avLst/>
          </a:prstGeom>
          <a:noFill/>
        </p:spPr>
        <p:txBody>
          <a:bodyPr wrap="square" rtlCol="0">
            <a:spAutoFit/>
          </a:bodyPr>
          <a:lstStyle/>
          <a:p>
            <a:r>
              <a:rPr lang="en-CA" dirty="0"/>
              <a:t>Solutions</a:t>
            </a:r>
          </a:p>
        </p:txBody>
      </p:sp>
      <p:sp>
        <p:nvSpPr>
          <p:cNvPr id="29" name="ZoneTexte 28">
            <a:extLst>
              <a:ext uri="{FF2B5EF4-FFF2-40B4-BE49-F238E27FC236}">
                <a16:creationId xmlns:a16="http://schemas.microsoft.com/office/drawing/2014/main" id="{C552180F-F8E8-CD42-AB48-1C6F88FA35BD}"/>
              </a:ext>
            </a:extLst>
          </p:cNvPr>
          <p:cNvSpPr txBox="1"/>
          <p:nvPr/>
        </p:nvSpPr>
        <p:spPr>
          <a:xfrm>
            <a:off x="1027977" y="5952996"/>
            <a:ext cx="597664" cy="307777"/>
          </a:xfrm>
          <a:prstGeom prst="rect">
            <a:avLst/>
          </a:prstGeom>
          <a:noFill/>
        </p:spPr>
        <p:txBody>
          <a:bodyPr wrap="none" rtlCol="0">
            <a:spAutoFit/>
          </a:bodyPr>
          <a:lstStyle/>
          <a:p>
            <a:r>
              <a:rPr lang="en-CA" sz="1400" b="1" dirty="0"/>
              <a:t>Users</a:t>
            </a:r>
          </a:p>
        </p:txBody>
      </p:sp>
      <p:grpSp>
        <p:nvGrpSpPr>
          <p:cNvPr id="30" name="Grouper 10">
            <a:extLst>
              <a:ext uri="{FF2B5EF4-FFF2-40B4-BE49-F238E27FC236}">
                <a16:creationId xmlns:a16="http://schemas.microsoft.com/office/drawing/2014/main" id="{1F9884FE-0BDD-C440-B247-BE52B86C56BC}"/>
              </a:ext>
            </a:extLst>
          </p:cNvPr>
          <p:cNvGrpSpPr/>
          <p:nvPr/>
        </p:nvGrpSpPr>
        <p:grpSpPr>
          <a:xfrm>
            <a:off x="5566410" y="2450507"/>
            <a:ext cx="2642871" cy="2367329"/>
            <a:chOff x="435864" y="2590800"/>
            <a:chExt cx="4623305" cy="3877892"/>
          </a:xfrm>
        </p:grpSpPr>
        <p:sp>
          <p:nvSpPr>
            <p:cNvPr id="31" name="ZoneTexte 30">
              <a:extLst>
                <a:ext uri="{FF2B5EF4-FFF2-40B4-BE49-F238E27FC236}">
                  <a16:creationId xmlns:a16="http://schemas.microsoft.com/office/drawing/2014/main" id="{13CB46C3-9D38-B74A-9855-997D283CE644}"/>
                </a:ext>
              </a:extLst>
            </p:cNvPr>
            <p:cNvSpPr txBox="1"/>
            <p:nvPr/>
          </p:nvSpPr>
          <p:spPr>
            <a:xfrm>
              <a:off x="910888" y="5813277"/>
              <a:ext cx="3950349" cy="655415"/>
            </a:xfrm>
            <a:prstGeom prst="rect">
              <a:avLst/>
            </a:prstGeom>
            <a:noFill/>
          </p:spPr>
          <p:txBody>
            <a:bodyPr wrap="none" rtlCol="0">
              <a:spAutoFit/>
            </a:bodyPr>
            <a:lstStyle/>
            <a:p>
              <a:r>
                <a:rPr lang="en-CA" sz="2000" b="1" dirty="0"/>
                <a:t>Collaborative space</a:t>
              </a:r>
            </a:p>
          </p:txBody>
        </p:sp>
        <p:grpSp>
          <p:nvGrpSpPr>
            <p:cNvPr id="32" name="Grouper 6">
              <a:extLst>
                <a:ext uri="{FF2B5EF4-FFF2-40B4-BE49-F238E27FC236}">
                  <a16:creationId xmlns:a16="http://schemas.microsoft.com/office/drawing/2014/main" id="{B158D662-F87E-0340-A8F3-133FE503DBF1}"/>
                </a:ext>
              </a:extLst>
            </p:cNvPr>
            <p:cNvGrpSpPr/>
            <p:nvPr/>
          </p:nvGrpSpPr>
          <p:grpSpPr>
            <a:xfrm>
              <a:off x="435864" y="2590800"/>
              <a:ext cx="4623305" cy="3121190"/>
              <a:chOff x="1734700" y="2664203"/>
              <a:chExt cx="4623305" cy="3121190"/>
            </a:xfrm>
          </p:grpSpPr>
          <p:sp>
            <p:nvSpPr>
              <p:cNvPr id="33" name="Ellipse 32">
                <a:extLst>
                  <a:ext uri="{FF2B5EF4-FFF2-40B4-BE49-F238E27FC236}">
                    <a16:creationId xmlns:a16="http://schemas.microsoft.com/office/drawing/2014/main" id="{B1CE3033-6EFB-9A44-82BC-A4C15CB1EB26}"/>
                  </a:ext>
                </a:extLst>
              </p:cNvPr>
              <p:cNvSpPr/>
              <p:nvPr/>
            </p:nvSpPr>
            <p:spPr>
              <a:xfrm>
                <a:off x="1734700" y="2664203"/>
                <a:ext cx="2772434" cy="277243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B34E3AE5-0B14-C14F-8B19-2BC5E647CDCB}"/>
                  </a:ext>
                </a:extLst>
              </p:cNvPr>
              <p:cNvSpPr/>
              <p:nvPr/>
            </p:nvSpPr>
            <p:spPr>
              <a:xfrm>
                <a:off x="3585571" y="2664203"/>
                <a:ext cx="2772434" cy="277243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35" name="Connecteur droit 34">
                <a:extLst>
                  <a:ext uri="{FF2B5EF4-FFF2-40B4-BE49-F238E27FC236}">
                    <a16:creationId xmlns:a16="http://schemas.microsoft.com/office/drawing/2014/main" id="{C2846CCC-74F2-6F43-A366-CBB1BFE568DB}"/>
                  </a:ext>
                </a:extLst>
              </p:cNvPr>
              <p:cNvCxnSpPr/>
              <p:nvPr/>
            </p:nvCxnSpPr>
            <p:spPr>
              <a:xfrm flipV="1">
                <a:off x="4011511" y="4104732"/>
                <a:ext cx="108420" cy="1680661"/>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39" name="Rectangle 38">
            <a:extLst>
              <a:ext uri="{FF2B5EF4-FFF2-40B4-BE49-F238E27FC236}">
                <a16:creationId xmlns:a16="http://schemas.microsoft.com/office/drawing/2014/main" id="{D43C893B-0AD1-3942-8B15-BA30797240F2}"/>
              </a:ext>
            </a:extLst>
          </p:cNvPr>
          <p:cNvSpPr/>
          <p:nvPr/>
        </p:nvSpPr>
        <p:spPr>
          <a:xfrm>
            <a:off x="5915217" y="1826689"/>
            <a:ext cx="2242537" cy="369332"/>
          </a:xfrm>
          <a:prstGeom prst="rect">
            <a:avLst/>
          </a:prstGeom>
        </p:spPr>
        <p:txBody>
          <a:bodyPr wrap="none">
            <a:spAutoFit/>
          </a:bodyPr>
          <a:lstStyle/>
          <a:p>
            <a:r>
              <a:rPr lang="en-CA" b="1" dirty="0">
                <a:solidFill>
                  <a:srgbClr val="0B84C8"/>
                </a:solidFill>
              </a:rPr>
              <a:t>Model 3 : Interaction </a:t>
            </a:r>
          </a:p>
        </p:txBody>
      </p:sp>
      <p:sp>
        <p:nvSpPr>
          <p:cNvPr id="40" name="Ellipse 39">
            <a:extLst>
              <a:ext uri="{FF2B5EF4-FFF2-40B4-BE49-F238E27FC236}">
                <a16:creationId xmlns:a16="http://schemas.microsoft.com/office/drawing/2014/main" id="{77D44D31-760C-A44F-AF71-D1A5BF2899E8}"/>
              </a:ext>
            </a:extLst>
          </p:cNvPr>
          <p:cNvSpPr/>
          <p:nvPr/>
        </p:nvSpPr>
        <p:spPr>
          <a:xfrm>
            <a:off x="704334" y="5495549"/>
            <a:ext cx="1284980" cy="115262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2" name="Arc 41">
            <a:extLst>
              <a:ext uri="{FF2B5EF4-FFF2-40B4-BE49-F238E27FC236}">
                <a16:creationId xmlns:a16="http://schemas.microsoft.com/office/drawing/2014/main" id="{8E134DD8-039C-C542-8443-40478ABA0023}"/>
              </a:ext>
            </a:extLst>
          </p:cNvPr>
          <p:cNvSpPr/>
          <p:nvPr/>
        </p:nvSpPr>
        <p:spPr>
          <a:xfrm rot="6039045">
            <a:off x="878020" y="4088401"/>
            <a:ext cx="1932778" cy="2459573"/>
          </a:xfrm>
          <a:prstGeom prst="arc">
            <a:avLst>
              <a:gd name="adj1" fmla="val 16336915"/>
              <a:gd name="adj2" fmla="val 199647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43" name="Chevron 42">
            <a:extLst>
              <a:ext uri="{FF2B5EF4-FFF2-40B4-BE49-F238E27FC236}">
                <a16:creationId xmlns:a16="http://schemas.microsoft.com/office/drawing/2014/main" id="{EDC98C8F-A2C7-6746-9929-F1CCFCAFDA9A}"/>
              </a:ext>
            </a:extLst>
          </p:cNvPr>
          <p:cNvSpPr/>
          <p:nvPr/>
        </p:nvSpPr>
        <p:spPr>
          <a:xfrm rot="10239071">
            <a:off x="2002819" y="6125983"/>
            <a:ext cx="259383" cy="32221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Tree>
    <p:extLst>
      <p:ext uri="{BB962C8B-B14F-4D97-AF65-F5344CB8AC3E}">
        <p14:creationId xmlns:p14="http://schemas.microsoft.com/office/powerpoint/2010/main" val="153828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C452258-1F72-2E48-B475-ECFF3846E155}"/>
              </a:ext>
            </a:extLst>
          </p:cNvPr>
          <p:cNvSpPr txBox="1"/>
          <p:nvPr/>
        </p:nvSpPr>
        <p:spPr>
          <a:xfrm>
            <a:off x="656473" y="1436515"/>
            <a:ext cx="7052441" cy="3247043"/>
          </a:xfrm>
          <a:prstGeom prst="rect">
            <a:avLst/>
          </a:prstGeom>
          <a:noFill/>
        </p:spPr>
        <p:txBody>
          <a:bodyPr wrap="square" rtlCol="0">
            <a:spAutoFit/>
          </a:bodyPr>
          <a:lstStyle/>
          <a:p>
            <a:pPr marL="514350" indent="-514350">
              <a:spcBef>
                <a:spcPts val="600"/>
              </a:spcBef>
              <a:buFont typeface="Arial" panose="020B0604020202020204" pitchFamily="34" charset="0"/>
              <a:buChar char="•"/>
            </a:pPr>
            <a:r>
              <a:rPr lang="en-CA" sz="3000" dirty="0">
                <a:solidFill>
                  <a:srgbClr val="0B84C8"/>
                </a:solidFill>
              </a:rPr>
              <a:t>Identifying topics</a:t>
            </a:r>
          </a:p>
          <a:p>
            <a:pPr marL="514350" indent="-514350">
              <a:spcBef>
                <a:spcPts val="600"/>
              </a:spcBef>
              <a:buFont typeface="Arial" panose="020B0604020202020204" pitchFamily="34" charset="0"/>
              <a:buChar char="•"/>
            </a:pPr>
            <a:r>
              <a:rPr lang="en-CA" sz="3000" dirty="0">
                <a:solidFill>
                  <a:srgbClr val="0B84C8"/>
                </a:solidFill>
              </a:rPr>
              <a:t>Project selection</a:t>
            </a:r>
          </a:p>
          <a:p>
            <a:pPr marL="514350" indent="-514350">
              <a:spcBef>
                <a:spcPts val="600"/>
              </a:spcBef>
              <a:buFont typeface="Arial" panose="020B0604020202020204" pitchFamily="34" charset="0"/>
              <a:buChar char="•"/>
            </a:pPr>
            <a:r>
              <a:rPr lang="en-CA" sz="3000" dirty="0">
                <a:solidFill>
                  <a:srgbClr val="0B84C8"/>
                </a:solidFill>
              </a:rPr>
              <a:t>Set-up and start-up</a:t>
            </a:r>
          </a:p>
          <a:p>
            <a:pPr marL="514350" indent="-514350">
              <a:spcBef>
                <a:spcPts val="600"/>
              </a:spcBef>
              <a:buFont typeface="Arial" panose="020B0604020202020204" pitchFamily="34" charset="0"/>
              <a:buChar char="•"/>
            </a:pPr>
            <a:r>
              <a:rPr lang="en-CA" sz="3000" dirty="0">
                <a:solidFill>
                  <a:srgbClr val="0B84C8"/>
                </a:solidFill>
              </a:rPr>
              <a:t>Innovation and experimentation</a:t>
            </a:r>
          </a:p>
          <a:p>
            <a:pPr marL="514350" indent="-514350">
              <a:spcBef>
                <a:spcPts val="600"/>
              </a:spcBef>
              <a:buFont typeface="Arial" panose="020B0604020202020204" pitchFamily="34" charset="0"/>
              <a:buChar char="•"/>
            </a:pPr>
            <a:r>
              <a:rPr lang="en-CA" sz="3000" dirty="0">
                <a:solidFill>
                  <a:srgbClr val="0B84C8"/>
                </a:solidFill>
              </a:rPr>
              <a:t>Large-scale transfer / Sustainability</a:t>
            </a:r>
          </a:p>
          <a:p>
            <a:pPr marL="514350" indent="-514350">
              <a:spcBef>
                <a:spcPts val="600"/>
              </a:spcBef>
              <a:buFont typeface="Arial" panose="020B0604020202020204" pitchFamily="34" charset="0"/>
              <a:buChar char="•"/>
            </a:pPr>
            <a:r>
              <a:rPr lang="en-CA" sz="3000" dirty="0">
                <a:solidFill>
                  <a:srgbClr val="0B84C8"/>
                </a:solidFill>
              </a:rPr>
              <a:t>Evaluation</a:t>
            </a:r>
          </a:p>
        </p:txBody>
      </p:sp>
      <p:sp>
        <p:nvSpPr>
          <p:cNvPr id="6" name="ZoneTexte 5">
            <a:extLst>
              <a:ext uri="{FF2B5EF4-FFF2-40B4-BE49-F238E27FC236}">
                <a16:creationId xmlns:a16="http://schemas.microsoft.com/office/drawing/2014/main" id="{99BD739C-C330-4D49-BADA-A2CB954952A0}"/>
              </a:ext>
            </a:extLst>
          </p:cNvPr>
          <p:cNvSpPr txBox="1"/>
          <p:nvPr/>
        </p:nvSpPr>
        <p:spPr>
          <a:xfrm>
            <a:off x="764628" y="435250"/>
            <a:ext cx="7696200" cy="646331"/>
          </a:xfrm>
          <a:prstGeom prst="rect">
            <a:avLst/>
          </a:prstGeom>
          <a:noFill/>
        </p:spPr>
        <p:txBody>
          <a:bodyPr wrap="square" rtlCol="0">
            <a:spAutoFit/>
          </a:bodyPr>
          <a:lstStyle/>
          <a:p>
            <a:pPr lvl="0"/>
            <a:r>
              <a:rPr lang="en-CA" sz="3600" b="1" dirty="0">
                <a:solidFill>
                  <a:schemeClr val="bg2">
                    <a:lumMod val="50000"/>
                  </a:schemeClr>
                </a:solidFill>
              </a:rPr>
              <a:t>Steps of the process</a:t>
            </a:r>
          </a:p>
        </p:txBody>
      </p:sp>
    </p:spTree>
    <p:extLst>
      <p:ext uri="{BB962C8B-B14F-4D97-AF65-F5344CB8AC3E}">
        <p14:creationId xmlns:p14="http://schemas.microsoft.com/office/powerpoint/2010/main" val="575581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r="25392"/>
          <a:stretch/>
        </p:blipFill>
        <p:spPr>
          <a:xfrm>
            <a:off x="734507" y="4579073"/>
            <a:ext cx="2761048" cy="2092769"/>
          </a:xfrm>
          <a:prstGeom prst="rect">
            <a:avLst/>
          </a:prstGeom>
        </p:spPr>
      </p:pic>
      <p:sp>
        <p:nvSpPr>
          <p:cNvPr id="7" name="Rectangle 6"/>
          <p:cNvSpPr/>
          <p:nvPr/>
        </p:nvSpPr>
        <p:spPr>
          <a:xfrm>
            <a:off x="734507" y="1532085"/>
            <a:ext cx="6441798" cy="2800767"/>
          </a:xfrm>
          <a:prstGeom prst="rect">
            <a:avLst/>
          </a:prstGeom>
          <a:solidFill>
            <a:schemeClr val="accent5">
              <a:lumMod val="20000"/>
              <a:lumOff val="80000"/>
            </a:schemeClr>
          </a:solidFill>
        </p:spPr>
        <p:txBody>
          <a:bodyPr wrap="square">
            <a:spAutoFit/>
          </a:bodyPr>
          <a:lstStyle/>
          <a:p>
            <a:r>
              <a:rPr lang="en-CA" sz="1600" b="1" dirty="0">
                <a:solidFill>
                  <a:srgbClr val="58595B"/>
                </a:solidFill>
              </a:rPr>
              <a:t>Identifying </a:t>
            </a:r>
          </a:p>
          <a:p>
            <a:pPr marL="285750" indent="-285750">
              <a:buFont typeface="Arial" panose="020B0604020202020204" pitchFamily="34" charset="0"/>
              <a:buChar char="•"/>
            </a:pPr>
            <a:r>
              <a:rPr lang="en-CA" sz="1600" dirty="0">
                <a:solidFill>
                  <a:srgbClr val="58595B"/>
                </a:solidFill>
              </a:rPr>
              <a:t>Need brought by a national network of recreational organizations</a:t>
            </a:r>
          </a:p>
          <a:p>
            <a:r>
              <a:rPr lang="en-CA" sz="1600" b="1" dirty="0">
                <a:solidFill>
                  <a:srgbClr val="58595B"/>
                </a:solidFill>
              </a:rPr>
              <a:t>Set-up and start-up</a:t>
            </a:r>
          </a:p>
          <a:p>
            <a:pPr marL="285750" indent="-285750">
              <a:buFont typeface="Arial" panose="020B0604020202020204" pitchFamily="34" charset="0"/>
              <a:buChar char="•"/>
            </a:pPr>
            <a:r>
              <a:rPr lang="en-CA" sz="1600" dirty="0">
                <a:solidFill>
                  <a:srgbClr val="58595B"/>
                </a:solidFill>
              </a:rPr>
              <a:t>Mobilization of researcher and recreational networks</a:t>
            </a:r>
          </a:p>
          <a:p>
            <a:pPr marL="285750" indent="-285750">
              <a:buFont typeface="Arial" panose="020B0604020202020204" pitchFamily="34" charset="0"/>
              <a:buChar char="•"/>
            </a:pPr>
            <a:r>
              <a:rPr lang="en-CA" sz="1600" dirty="0">
                <a:solidFill>
                  <a:srgbClr val="58595B"/>
                </a:solidFill>
              </a:rPr>
              <a:t>Affirmation of the importance of the territorial approach</a:t>
            </a:r>
          </a:p>
          <a:p>
            <a:r>
              <a:rPr lang="en-CA" sz="1600" b="1" dirty="0">
                <a:solidFill>
                  <a:srgbClr val="58595B"/>
                </a:solidFill>
              </a:rPr>
              <a:t>Innovation and experimentation</a:t>
            </a:r>
          </a:p>
          <a:p>
            <a:pPr marL="285750" indent="-285750">
              <a:buFont typeface="Arial" panose="020B0604020202020204" pitchFamily="34" charset="0"/>
              <a:buChar char="•"/>
            </a:pPr>
            <a:r>
              <a:rPr lang="en-CA" sz="1600" dirty="0">
                <a:solidFill>
                  <a:srgbClr val="58595B"/>
                </a:solidFill>
              </a:rPr>
              <a:t>Production of a self-diagnosis tool and guidebook</a:t>
            </a:r>
          </a:p>
          <a:p>
            <a:pPr marL="285750" indent="-285750">
              <a:buFont typeface="Arial" panose="020B0604020202020204" pitchFamily="34" charset="0"/>
              <a:buChar char="•"/>
            </a:pPr>
            <a:r>
              <a:rPr lang="en-CA" sz="1600" dirty="0">
                <a:solidFill>
                  <a:srgbClr val="58595B"/>
                </a:solidFill>
              </a:rPr>
              <a:t>Experimentation of the tool and improvements </a:t>
            </a:r>
          </a:p>
          <a:p>
            <a:r>
              <a:rPr lang="en-CA" sz="1600" b="1" dirty="0">
                <a:solidFill>
                  <a:srgbClr val="58595B"/>
                </a:solidFill>
              </a:rPr>
              <a:t>Large-scale transfer</a:t>
            </a:r>
          </a:p>
          <a:p>
            <a:pPr marL="285750" indent="-285750">
              <a:buFont typeface="Arial" panose="020B0604020202020204" pitchFamily="34" charset="0"/>
              <a:buChar char="•"/>
            </a:pPr>
            <a:r>
              <a:rPr lang="en-CA" sz="1600" dirty="0">
                <a:solidFill>
                  <a:srgbClr val="58595B"/>
                </a:solidFill>
              </a:rPr>
              <a:t>Support for the use of the tool</a:t>
            </a:r>
          </a:p>
          <a:p>
            <a:pPr marL="285750" indent="-285750">
              <a:buFont typeface="Arial" panose="020B0604020202020204" pitchFamily="34" charset="0"/>
              <a:buChar char="•"/>
            </a:pPr>
            <a:r>
              <a:rPr lang="en-CA" sz="1600" dirty="0">
                <a:solidFill>
                  <a:srgbClr val="58595B"/>
                </a:solidFill>
              </a:rPr>
              <a:t>Training of “multiplying agents”</a:t>
            </a:r>
          </a:p>
        </p:txBody>
      </p:sp>
      <p:sp>
        <p:nvSpPr>
          <p:cNvPr id="8" name="Rectangle 7"/>
          <p:cNvSpPr/>
          <p:nvPr/>
        </p:nvSpPr>
        <p:spPr>
          <a:xfrm>
            <a:off x="642424" y="482265"/>
            <a:ext cx="7079176" cy="954107"/>
          </a:xfrm>
          <a:prstGeom prst="rect">
            <a:avLst/>
          </a:prstGeom>
        </p:spPr>
        <p:txBody>
          <a:bodyPr wrap="square">
            <a:spAutoFit/>
          </a:bodyPr>
          <a:lstStyle/>
          <a:p>
            <a:pPr lvl="0"/>
            <a:r>
              <a:rPr lang="en-US" sz="2800" b="1" dirty="0">
                <a:solidFill>
                  <a:srgbClr val="0B84C8"/>
                </a:solidFill>
              </a:rPr>
              <a:t>Self-diagnostic tools for analysis and accessibility of recreational activities</a:t>
            </a:r>
            <a:endParaRPr kumimoji="0" lang="fr-FR" sz="2800" b="1" i="0" u="none" strike="noStrike" kern="1200" cap="none" spc="0" normalizeH="0" baseline="0" noProof="0" dirty="0">
              <a:ln>
                <a:noFill/>
              </a:ln>
              <a:solidFill>
                <a:srgbClr val="0B84C8"/>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FCDEC979-FC63-6B4A-9017-F98366FC4C68}"/>
              </a:ext>
            </a:extLst>
          </p:cNvPr>
          <p:cNvSpPr/>
          <p:nvPr/>
        </p:nvSpPr>
        <p:spPr>
          <a:xfrm>
            <a:off x="3714749" y="5496504"/>
            <a:ext cx="4271963" cy="723275"/>
          </a:xfrm>
          <a:prstGeom prst="rect">
            <a:avLst/>
          </a:prstGeom>
        </p:spPr>
        <p:txBody>
          <a:bodyPr wrap="square">
            <a:spAutoFit/>
          </a:bodyPr>
          <a:lstStyle/>
          <a:p>
            <a:pPr marL="285750" marR="0" lvl="0" indent="-285750" algn="ctr" defTabSz="914400" rtl="0" eaLnBrk="1" fontAlgn="auto" latinLnBrk="0" hangingPunct="1">
              <a:lnSpc>
                <a:spcPct val="100000"/>
              </a:lnSpc>
              <a:spcBef>
                <a:spcPts val="0"/>
              </a:spcBef>
              <a:spcAft>
                <a:spcPts val="600"/>
              </a:spcAft>
              <a:buClrTx/>
              <a:buSzTx/>
              <a:buFont typeface="ZapfDingbatsITC"/>
              <a:buChar char="✔︎✔︎✓"/>
              <a:tabLst/>
              <a:defRPr/>
            </a:pPr>
            <a:r>
              <a:rPr kumimoji="0" lang="en-CA" sz="1800" b="1" i="1" u="none" strike="noStrike" kern="1200" cap="none" spc="0" normalizeH="0" baseline="0" dirty="0">
                <a:ln>
                  <a:noFill/>
                </a:ln>
                <a:solidFill>
                  <a:srgbClr val="58595B"/>
                </a:solidFill>
                <a:effectLst/>
                <a:uLnTx/>
                <a:uFillTx/>
                <a:latin typeface="Calibri" panose="020F0502020204030204"/>
                <a:ea typeface="+mn-ea"/>
                <a:cs typeface="+mn-cs"/>
              </a:rPr>
              <a:t>Strength of the network (CQL)</a:t>
            </a:r>
          </a:p>
          <a:p>
            <a:pPr marL="285750" marR="0" lvl="0" indent="-285750" algn="ctr" defTabSz="914400" rtl="0" eaLnBrk="1" fontAlgn="auto" latinLnBrk="0" hangingPunct="1">
              <a:lnSpc>
                <a:spcPct val="100000"/>
              </a:lnSpc>
              <a:spcBef>
                <a:spcPts val="0"/>
              </a:spcBef>
              <a:spcAft>
                <a:spcPts val="600"/>
              </a:spcAft>
              <a:buClrTx/>
              <a:buSzTx/>
              <a:buFont typeface="ZapfDingbatsITC"/>
              <a:buChar char="✔︎✔︎✓"/>
              <a:tabLst/>
              <a:defRPr/>
            </a:pPr>
            <a:r>
              <a:rPr kumimoji="0" lang="en-CA" sz="1800" b="1" i="1" u="none" strike="noStrike" kern="1200" cap="none" spc="0" normalizeH="0" baseline="0" dirty="0">
                <a:ln>
                  <a:noFill/>
                </a:ln>
                <a:solidFill>
                  <a:srgbClr val="58595B"/>
                </a:solidFill>
                <a:effectLst/>
                <a:uLnTx/>
                <a:uFillTx/>
                <a:latin typeface="Calibri" panose="020F0502020204030204"/>
                <a:ea typeface="+mn-ea"/>
                <a:cs typeface="+mn-cs"/>
              </a:rPr>
              <a:t> Radiation transfer model</a:t>
            </a:r>
            <a:endParaRPr kumimoji="0" lang="en-CA" sz="1600" b="1" i="1" u="none" strike="noStrike" kern="1200" cap="none" spc="0" normalizeH="0" baseline="0" dirty="0">
              <a:ln>
                <a:noFill/>
              </a:ln>
              <a:solidFill>
                <a:srgbClr val="5859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53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4507" y="1330955"/>
            <a:ext cx="6441798" cy="3539430"/>
          </a:xfrm>
          <a:prstGeom prst="rect">
            <a:avLst/>
          </a:prstGeom>
          <a:solidFill>
            <a:schemeClr val="accent5">
              <a:lumMod val="20000"/>
              <a:lumOff val="80000"/>
            </a:schemeClr>
          </a:solidFill>
        </p:spPr>
        <p:txBody>
          <a:bodyPr wrap="square">
            <a:spAutoFit/>
          </a:bodyPr>
          <a:lstStyle/>
          <a:p>
            <a:r>
              <a:rPr lang="en-CA" sz="1600" b="1" dirty="0">
                <a:solidFill>
                  <a:srgbClr val="58595B"/>
                </a:solidFill>
              </a:rPr>
              <a:t>Identifying </a:t>
            </a:r>
          </a:p>
          <a:p>
            <a:pPr marL="285750" indent="-285750">
              <a:buFont typeface="Arial" panose="020B0604020202020204" pitchFamily="34" charset="0"/>
              <a:buChar char="•"/>
            </a:pPr>
            <a:r>
              <a:rPr lang="en-CA" sz="1600" dirty="0">
                <a:solidFill>
                  <a:srgbClr val="58595B"/>
                </a:solidFill>
              </a:rPr>
              <a:t>Financing needs of organizations </a:t>
            </a:r>
          </a:p>
          <a:p>
            <a:r>
              <a:rPr lang="en-CA" sz="1600" b="1" dirty="0">
                <a:solidFill>
                  <a:srgbClr val="58595B"/>
                </a:solidFill>
              </a:rPr>
              <a:t>Selection</a:t>
            </a:r>
          </a:p>
          <a:p>
            <a:pPr marL="285750" indent="-285750">
              <a:buFont typeface="Arial" panose="020B0604020202020204" pitchFamily="34" charset="0"/>
              <a:buChar char="•"/>
            </a:pPr>
            <a:r>
              <a:rPr lang="en-CA" sz="1600" dirty="0">
                <a:solidFill>
                  <a:srgbClr val="58595B"/>
                </a:solidFill>
              </a:rPr>
              <a:t>Legislative change</a:t>
            </a:r>
          </a:p>
          <a:p>
            <a:r>
              <a:rPr lang="en-CA" sz="1600" b="1" dirty="0">
                <a:solidFill>
                  <a:srgbClr val="58595B"/>
                </a:solidFill>
              </a:rPr>
              <a:t>Set-up and start-up</a:t>
            </a:r>
          </a:p>
          <a:p>
            <a:pPr marL="285750" indent="-285750">
              <a:buFont typeface="Arial" panose="020B0604020202020204" pitchFamily="34" charset="0"/>
              <a:buChar char="•"/>
            </a:pPr>
            <a:r>
              <a:rPr lang="en-CA" sz="1600" dirty="0">
                <a:solidFill>
                  <a:srgbClr val="58595B"/>
                </a:solidFill>
              </a:rPr>
              <a:t>Business mobilization </a:t>
            </a:r>
          </a:p>
          <a:p>
            <a:r>
              <a:rPr lang="en-CA" sz="1600" b="1" dirty="0">
                <a:solidFill>
                  <a:srgbClr val="58595B"/>
                </a:solidFill>
              </a:rPr>
              <a:t>Innovation and experimentation</a:t>
            </a:r>
          </a:p>
          <a:p>
            <a:pPr marL="285750" indent="-285750">
              <a:buFont typeface="Arial" panose="020B0604020202020204" pitchFamily="34" charset="0"/>
              <a:buChar char="•"/>
            </a:pPr>
            <a:r>
              <a:rPr lang="en-CA" sz="1600" dirty="0">
                <a:solidFill>
                  <a:srgbClr val="58595B"/>
                </a:solidFill>
              </a:rPr>
              <a:t>Modelling the issuance process of 4 pilot companies</a:t>
            </a:r>
          </a:p>
          <a:p>
            <a:pPr marL="285750" indent="-285750">
              <a:buFont typeface="Arial" panose="020B0604020202020204" pitchFamily="34" charset="0"/>
              <a:buChar char="•"/>
            </a:pPr>
            <a:r>
              <a:rPr lang="en-CA" sz="1600" dirty="0">
                <a:solidFill>
                  <a:srgbClr val="58595B"/>
                </a:solidFill>
              </a:rPr>
              <a:t>Production of a bond issue guide (5 booklets) </a:t>
            </a:r>
          </a:p>
          <a:p>
            <a:r>
              <a:rPr lang="en-CA" sz="1600" b="1" dirty="0">
                <a:solidFill>
                  <a:srgbClr val="58595B"/>
                </a:solidFill>
              </a:rPr>
              <a:t>Large-scale transfer</a:t>
            </a:r>
          </a:p>
          <a:p>
            <a:pPr marL="285750" indent="-285750">
              <a:buFont typeface="Arial" panose="020B0604020202020204" pitchFamily="34" charset="0"/>
              <a:buChar char="•"/>
            </a:pPr>
            <a:r>
              <a:rPr lang="en-CA" sz="1600" dirty="0">
                <a:solidFill>
                  <a:srgbClr val="58595B"/>
                </a:solidFill>
              </a:rPr>
              <a:t>Information workshops and transfer strategy for the support ecosystem</a:t>
            </a:r>
          </a:p>
          <a:p>
            <a:pPr marL="285750" indent="-285750">
              <a:buFont typeface="Arial" panose="020B0604020202020204" pitchFamily="34" charset="0"/>
              <a:buChar char="•"/>
            </a:pPr>
            <a:r>
              <a:rPr lang="en-CA" sz="1600" dirty="0">
                <a:solidFill>
                  <a:srgbClr val="58595B"/>
                </a:solidFill>
              </a:rPr>
              <a:t>Community of practice for enterprises and support agents</a:t>
            </a:r>
          </a:p>
          <a:p>
            <a:r>
              <a:rPr lang="en-CA" sz="1600" b="1" dirty="0">
                <a:solidFill>
                  <a:srgbClr val="58595B"/>
                </a:solidFill>
              </a:rPr>
              <a:t>Evaluation</a:t>
            </a:r>
          </a:p>
          <a:p>
            <a:pPr marL="285750" indent="-285750">
              <a:buFont typeface="Arial" panose="020B0604020202020204" pitchFamily="34" charset="0"/>
              <a:buChar char="•"/>
            </a:pPr>
            <a:r>
              <a:rPr lang="en-CA" sz="1600" dirty="0">
                <a:solidFill>
                  <a:srgbClr val="58595B"/>
                </a:solidFill>
              </a:rPr>
              <a:t>Usage statistics</a:t>
            </a:r>
          </a:p>
        </p:txBody>
      </p:sp>
      <p:sp>
        <p:nvSpPr>
          <p:cNvPr id="8" name="Rectangle 7"/>
          <p:cNvSpPr/>
          <p:nvPr/>
        </p:nvSpPr>
        <p:spPr>
          <a:xfrm>
            <a:off x="642424" y="482265"/>
            <a:ext cx="7079176" cy="461665"/>
          </a:xfrm>
          <a:prstGeom prst="rect">
            <a:avLst/>
          </a:prstGeom>
        </p:spPr>
        <p:txBody>
          <a:bodyPr wrap="square">
            <a:spAutoFit/>
          </a:bodyPr>
          <a:lstStyle/>
          <a:p>
            <a:r>
              <a:rPr lang="en-US" sz="2400" b="1" dirty="0">
                <a:solidFill>
                  <a:srgbClr val="0B84C8"/>
                </a:solidFill>
              </a:rPr>
              <a:t>Modelling of the community bond issuance process</a:t>
            </a:r>
          </a:p>
        </p:txBody>
      </p:sp>
      <p:sp>
        <p:nvSpPr>
          <p:cNvPr id="9" name="Rectangle 8">
            <a:extLst>
              <a:ext uri="{FF2B5EF4-FFF2-40B4-BE49-F238E27FC236}">
                <a16:creationId xmlns:a16="http://schemas.microsoft.com/office/drawing/2014/main" id="{FCDEC979-FC63-6B4A-9017-F98366FC4C68}"/>
              </a:ext>
            </a:extLst>
          </p:cNvPr>
          <p:cNvSpPr/>
          <p:nvPr/>
        </p:nvSpPr>
        <p:spPr>
          <a:xfrm>
            <a:off x="1811704" y="5619373"/>
            <a:ext cx="6987094" cy="1000274"/>
          </a:xfrm>
          <a:prstGeom prst="rect">
            <a:avLst/>
          </a:prstGeom>
        </p:spPr>
        <p:txBody>
          <a:bodyPr wrap="square">
            <a:spAutoFit/>
          </a:bodyPr>
          <a:lstStyle/>
          <a:p>
            <a:pPr marL="285750" indent="-285750" algn="ctr">
              <a:spcAft>
                <a:spcPts val="600"/>
              </a:spcAft>
              <a:buFont typeface="ZapfDingbatsITC"/>
              <a:buChar char="✔︎✔︎✓"/>
            </a:pPr>
            <a:r>
              <a:rPr lang="fr-FR" b="1" i="1" dirty="0">
                <a:solidFill>
                  <a:srgbClr val="58595B"/>
                </a:solidFill>
              </a:rPr>
              <a:t>Co-construction of the </a:t>
            </a:r>
            <a:r>
              <a:rPr lang="en-US" b="1" i="1" dirty="0">
                <a:solidFill>
                  <a:srgbClr val="58595B"/>
                </a:solidFill>
              </a:rPr>
              <a:t>knowledges</a:t>
            </a:r>
            <a:r>
              <a:rPr lang="fr-FR" b="1" i="1" dirty="0">
                <a:solidFill>
                  <a:srgbClr val="58595B"/>
                </a:solidFill>
              </a:rPr>
              <a:t> via the </a:t>
            </a:r>
            <a:r>
              <a:rPr lang="en-US" b="1" i="1" dirty="0">
                <a:solidFill>
                  <a:srgbClr val="58595B"/>
                </a:solidFill>
              </a:rPr>
              <a:t>experimentation</a:t>
            </a:r>
            <a:r>
              <a:rPr lang="fr-FR" b="1" i="1" dirty="0">
                <a:solidFill>
                  <a:srgbClr val="58595B"/>
                </a:solidFill>
              </a:rPr>
              <a:t> </a:t>
            </a:r>
          </a:p>
          <a:p>
            <a:pPr marL="285750" indent="-285750" algn="ctr">
              <a:spcAft>
                <a:spcPts val="600"/>
              </a:spcAft>
              <a:buFont typeface="ZapfDingbatsITC"/>
              <a:buChar char="✔︎✔︎✓"/>
            </a:pPr>
            <a:r>
              <a:rPr lang="fr-FR" b="1" i="1" dirty="0">
                <a:solidFill>
                  <a:srgbClr val="58595B"/>
                </a:solidFill>
              </a:rPr>
              <a:t> </a:t>
            </a:r>
            <a:r>
              <a:rPr lang="fr-FR" b="1" i="1" dirty="0" err="1">
                <a:solidFill>
                  <a:srgbClr val="58595B"/>
                </a:solidFill>
              </a:rPr>
              <a:t>Continual</a:t>
            </a:r>
            <a:r>
              <a:rPr lang="fr-FR" b="1" i="1" dirty="0">
                <a:solidFill>
                  <a:srgbClr val="58595B"/>
                </a:solidFill>
              </a:rPr>
              <a:t> </a:t>
            </a:r>
            <a:r>
              <a:rPr lang="fr-FR" b="1" i="1" dirty="0" err="1">
                <a:solidFill>
                  <a:srgbClr val="58595B"/>
                </a:solidFill>
              </a:rPr>
              <a:t>transfer</a:t>
            </a:r>
            <a:r>
              <a:rPr lang="fr-FR" b="1" i="1" dirty="0">
                <a:solidFill>
                  <a:srgbClr val="58595B"/>
                </a:solidFill>
              </a:rPr>
              <a:t> </a:t>
            </a:r>
            <a:r>
              <a:rPr lang="en-US" b="1" i="1" dirty="0">
                <a:solidFill>
                  <a:srgbClr val="58595B"/>
                </a:solidFill>
              </a:rPr>
              <a:t>strategy</a:t>
            </a:r>
            <a:r>
              <a:rPr lang="fr-FR" b="1" i="1" dirty="0">
                <a:solidFill>
                  <a:srgbClr val="58595B"/>
                </a:solidFill>
              </a:rPr>
              <a:t> (Monitoring </a:t>
            </a:r>
            <a:r>
              <a:rPr lang="fr-FR" b="1" i="1" dirty="0" err="1">
                <a:solidFill>
                  <a:srgbClr val="58595B"/>
                </a:solidFill>
              </a:rPr>
              <a:t>Committee</a:t>
            </a:r>
            <a:r>
              <a:rPr lang="fr-FR" b="1" i="1" dirty="0">
                <a:solidFill>
                  <a:srgbClr val="58595B"/>
                </a:solidFill>
              </a:rPr>
              <a:t> and </a:t>
            </a:r>
            <a:r>
              <a:rPr lang="fr-FR" b="1" i="1" dirty="0" err="1">
                <a:solidFill>
                  <a:srgbClr val="58595B"/>
                </a:solidFill>
              </a:rPr>
              <a:t>Partners</a:t>
            </a:r>
            <a:r>
              <a:rPr lang="fr-FR" b="1" i="1" dirty="0">
                <a:solidFill>
                  <a:srgbClr val="58595B"/>
                </a:solidFill>
              </a:rPr>
              <a:t> </a:t>
            </a:r>
            <a:r>
              <a:rPr lang="en-CA" b="1" i="1" dirty="0">
                <a:solidFill>
                  <a:srgbClr val="58595B"/>
                </a:solidFill>
              </a:rPr>
              <a:t>) and enlargement</a:t>
            </a:r>
            <a:endParaRPr lang="en-CA" sz="1600" b="1" i="1" dirty="0">
              <a:solidFill>
                <a:srgbClr val="58595B"/>
              </a:solidFill>
            </a:endParaRPr>
          </a:p>
        </p:txBody>
      </p:sp>
      <p:pic>
        <p:nvPicPr>
          <p:cNvPr id="4" name="Image 3">
            <a:extLst>
              <a:ext uri="{FF2B5EF4-FFF2-40B4-BE49-F238E27FC236}">
                <a16:creationId xmlns:a16="http://schemas.microsoft.com/office/drawing/2014/main" id="{4BBFA7F7-CAA9-294B-9A4B-5C668852C749}"/>
              </a:ext>
            </a:extLst>
          </p:cNvPr>
          <p:cNvPicPr>
            <a:picLocks noChangeAspect="1"/>
          </p:cNvPicPr>
          <p:nvPr/>
        </p:nvPicPr>
        <p:blipFill>
          <a:blip r:embed="rId3"/>
          <a:stretch>
            <a:fillRect/>
          </a:stretch>
        </p:blipFill>
        <p:spPr>
          <a:xfrm>
            <a:off x="734507" y="4763746"/>
            <a:ext cx="2699690" cy="962266"/>
          </a:xfrm>
          <a:prstGeom prst="rect">
            <a:avLst/>
          </a:prstGeom>
        </p:spPr>
      </p:pic>
    </p:spTree>
    <p:extLst>
      <p:ext uri="{BB962C8B-B14F-4D97-AF65-F5344CB8AC3E}">
        <p14:creationId xmlns:p14="http://schemas.microsoft.com/office/powerpoint/2010/main" val="2188790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514" y="4816860"/>
            <a:ext cx="4933604" cy="1077218"/>
          </a:xfrm>
          <a:prstGeom prst="rect">
            <a:avLst/>
          </a:prstGeom>
        </p:spPr>
        <p:txBody>
          <a:bodyPr wrap="square">
            <a:spAutoFit/>
          </a:bodyPr>
          <a:lstStyle/>
          <a:p>
            <a:pPr marL="285750" indent="-285750">
              <a:spcAft>
                <a:spcPts val="600"/>
              </a:spcAft>
              <a:buFont typeface=".AppleSystemUIFont"/>
              <a:buChar char="›"/>
            </a:pPr>
            <a:r>
              <a:rPr lang="en-CA" b="1" dirty="0">
                <a:solidFill>
                  <a:srgbClr val="58595B"/>
                </a:solidFill>
              </a:rPr>
              <a:t>Knowledge synthesis  </a:t>
            </a:r>
          </a:p>
          <a:p>
            <a:pPr marL="285750" indent="-285750">
              <a:spcAft>
                <a:spcPts val="600"/>
              </a:spcAft>
              <a:buFont typeface=".AppleSystemUIFont"/>
              <a:buChar char="›"/>
            </a:pPr>
            <a:r>
              <a:rPr lang="en-CA" b="1" dirty="0">
                <a:solidFill>
                  <a:srgbClr val="58595B"/>
                </a:solidFill>
              </a:rPr>
              <a:t>Guide on scaling up</a:t>
            </a:r>
          </a:p>
          <a:p>
            <a:pPr marL="285750" indent="-285750">
              <a:spcAft>
                <a:spcPts val="600"/>
              </a:spcAft>
              <a:buFont typeface=".AppleSystemUIFont"/>
              <a:buChar char="›"/>
            </a:pPr>
            <a:r>
              <a:rPr lang="en-CA" b="1" dirty="0">
                <a:solidFill>
                  <a:srgbClr val="58595B"/>
                </a:solidFill>
              </a:rPr>
              <a:t>Manual on social franchises</a:t>
            </a:r>
          </a:p>
        </p:txBody>
      </p:sp>
      <p:sp>
        <p:nvSpPr>
          <p:cNvPr id="7" name="Rectangle 6"/>
          <p:cNvSpPr/>
          <p:nvPr/>
        </p:nvSpPr>
        <p:spPr>
          <a:xfrm>
            <a:off x="795577" y="1326169"/>
            <a:ext cx="7552845" cy="3539430"/>
          </a:xfrm>
          <a:prstGeom prst="rect">
            <a:avLst/>
          </a:prstGeom>
          <a:solidFill>
            <a:schemeClr val="accent5">
              <a:lumMod val="20000"/>
              <a:lumOff val="80000"/>
            </a:schemeClr>
          </a:solidFill>
        </p:spPr>
        <p:txBody>
          <a:bodyPr wrap="square">
            <a:spAutoFit/>
          </a:bodyPr>
          <a:lstStyle/>
          <a:p>
            <a:r>
              <a:rPr lang="en-CA" sz="1600" b="1" dirty="0">
                <a:solidFill>
                  <a:srgbClr val="58595B"/>
                </a:solidFill>
              </a:rPr>
              <a:t>Identifying</a:t>
            </a:r>
          </a:p>
          <a:p>
            <a:pPr marL="285750" indent="-285750">
              <a:buFont typeface="Arial" panose="020B0604020202020204" pitchFamily="34" charset="0"/>
              <a:buChar char="•"/>
            </a:pPr>
            <a:r>
              <a:rPr lang="en-CA" sz="1600" dirty="0">
                <a:solidFill>
                  <a:srgbClr val="58595B"/>
                </a:solidFill>
              </a:rPr>
              <a:t>Need brought by a social economy enterprise</a:t>
            </a:r>
          </a:p>
          <a:p>
            <a:r>
              <a:rPr lang="en-CA" sz="1600" b="1" dirty="0">
                <a:solidFill>
                  <a:srgbClr val="58595B"/>
                </a:solidFill>
              </a:rPr>
              <a:t>Selection</a:t>
            </a:r>
          </a:p>
          <a:p>
            <a:pPr marL="285750" indent="-285750">
              <a:buFont typeface="Arial" panose="020B0604020202020204" pitchFamily="34" charset="0"/>
              <a:buChar char="•"/>
            </a:pPr>
            <a:r>
              <a:rPr lang="en-CA" sz="1600" dirty="0">
                <a:solidFill>
                  <a:srgbClr val="58595B"/>
                </a:solidFill>
              </a:rPr>
              <a:t>Willingness to scale up the social economy </a:t>
            </a:r>
          </a:p>
          <a:p>
            <a:r>
              <a:rPr lang="en-CA" sz="1600" b="1" dirty="0">
                <a:solidFill>
                  <a:srgbClr val="58595B"/>
                </a:solidFill>
              </a:rPr>
              <a:t>Set-up and start-up</a:t>
            </a:r>
          </a:p>
          <a:p>
            <a:pPr marL="285750" indent="-285750">
              <a:buFont typeface="Arial" panose="020B0604020202020204" pitchFamily="34" charset="0"/>
              <a:buChar char="•"/>
            </a:pPr>
            <a:r>
              <a:rPr lang="en-CA" sz="1600" dirty="0">
                <a:solidFill>
                  <a:srgbClr val="58595B"/>
                </a:solidFill>
              </a:rPr>
              <a:t>Mobilization of a researcher and other companies</a:t>
            </a:r>
          </a:p>
          <a:p>
            <a:r>
              <a:rPr lang="en-CA" sz="1600" b="1" dirty="0">
                <a:solidFill>
                  <a:srgbClr val="58595B"/>
                </a:solidFill>
              </a:rPr>
              <a:t>Innovation and experimentation</a:t>
            </a:r>
          </a:p>
          <a:p>
            <a:pPr marL="285750" indent="-285750">
              <a:buFont typeface="Arial" panose="020B0604020202020204" pitchFamily="34" charset="0"/>
              <a:buChar char="•"/>
            </a:pPr>
            <a:r>
              <a:rPr lang="en-CA" sz="1600" dirty="0">
                <a:solidFill>
                  <a:srgbClr val="58595B"/>
                </a:solidFill>
              </a:rPr>
              <a:t>Co-construction through a community of business practices</a:t>
            </a:r>
          </a:p>
          <a:p>
            <a:pPr marL="285750" indent="-285750">
              <a:buFont typeface="Arial" panose="020B0604020202020204" pitchFamily="34" charset="0"/>
              <a:buChar char="•"/>
            </a:pPr>
            <a:r>
              <a:rPr lang="en-CA" sz="1600" dirty="0">
                <a:solidFill>
                  <a:srgbClr val="58595B"/>
                </a:solidFill>
              </a:rPr>
              <a:t>Meeting with experts</a:t>
            </a:r>
          </a:p>
          <a:p>
            <a:pPr marL="285750" indent="-285750">
              <a:buFont typeface="Arial" panose="020B0604020202020204" pitchFamily="34" charset="0"/>
              <a:buChar char="•"/>
            </a:pPr>
            <a:r>
              <a:rPr lang="en-CA" sz="1600" dirty="0">
                <a:solidFill>
                  <a:srgbClr val="58595B"/>
                </a:solidFill>
              </a:rPr>
              <a:t>Production of a guide and manual </a:t>
            </a:r>
          </a:p>
          <a:p>
            <a:r>
              <a:rPr lang="en-CA" sz="1600" b="1" dirty="0">
                <a:solidFill>
                  <a:srgbClr val="58595B"/>
                </a:solidFill>
              </a:rPr>
              <a:t>Large-scale transfer</a:t>
            </a:r>
          </a:p>
          <a:p>
            <a:pPr marL="285750" indent="-285750">
              <a:buFont typeface="Arial" panose="020B0604020202020204" pitchFamily="34" charset="0"/>
              <a:buChar char="•"/>
            </a:pPr>
            <a:r>
              <a:rPr lang="en-CA" sz="1600" dirty="0">
                <a:solidFill>
                  <a:srgbClr val="58595B"/>
                </a:solidFill>
              </a:rPr>
              <a:t>Workshops jointly organized with support agents</a:t>
            </a:r>
          </a:p>
          <a:p>
            <a:pPr marL="285750" indent="-285750">
              <a:buFont typeface="Arial" panose="020B0604020202020204" pitchFamily="34" charset="0"/>
              <a:buChar char="•"/>
            </a:pPr>
            <a:r>
              <a:rPr lang="en-CA" sz="1600" dirty="0">
                <a:solidFill>
                  <a:srgbClr val="58595B"/>
                </a:solidFill>
              </a:rPr>
              <a:t>Guide used as a teaching aid</a:t>
            </a:r>
          </a:p>
          <a:p>
            <a:pPr marL="285750" indent="-285750">
              <a:buFont typeface="Arial" panose="020B0604020202020204" pitchFamily="34" charset="0"/>
              <a:buChar char="•"/>
            </a:pPr>
            <a:r>
              <a:rPr lang="en-CA" sz="1600" dirty="0">
                <a:solidFill>
                  <a:srgbClr val="58595B"/>
                </a:solidFill>
              </a:rPr>
              <a:t>Transfer event</a:t>
            </a:r>
          </a:p>
        </p:txBody>
      </p:sp>
      <p:sp>
        <p:nvSpPr>
          <p:cNvPr id="8" name="Rectangle 7"/>
          <p:cNvSpPr/>
          <p:nvPr/>
        </p:nvSpPr>
        <p:spPr>
          <a:xfrm>
            <a:off x="642424" y="408525"/>
            <a:ext cx="7896892" cy="954107"/>
          </a:xfrm>
          <a:prstGeom prst="rect">
            <a:avLst/>
          </a:prstGeom>
        </p:spPr>
        <p:txBody>
          <a:bodyPr wrap="square">
            <a:spAutoFit/>
          </a:bodyPr>
          <a:lstStyle/>
          <a:p>
            <a:r>
              <a:rPr lang="en-CA" sz="2800" b="1" dirty="0">
                <a:solidFill>
                  <a:srgbClr val="0B84C8"/>
                </a:solidFill>
              </a:rPr>
              <a:t>Change of scale and social franchise in social economy </a:t>
            </a:r>
            <a:endParaRPr lang="en-CA" sz="2000" b="1" dirty="0">
              <a:solidFill>
                <a:srgbClr val="0B84C8"/>
              </a:solidFill>
            </a:endParaRPr>
          </a:p>
        </p:txBody>
      </p:sp>
      <p:sp>
        <p:nvSpPr>
          <p:cNvPr id="9" name="Rectangle 8">
            <a:extLst>
              <a:ext uri="{FF2B5EF4-FFF2-40B4-BE49-F238E27FC236}">
                <a16:creationId xmlns:a16="http://schemas.microsoft.com/office/drawing/2014/main" id="{FCDEC979-FC63-6B4A-9017-F98366FC4C68}"/>
              </a:ext>
            </a:extLst>
          </p:cNvPr>
          <p:cNvSpPr/>
          <p:nvPr/>
        </p:nvSpPr>
        <p:spPr>
          <a:xfrm>
            <a:off x="2563379" y="5846130"/>
            <a:ext cx="6580621" cy="923330"/>
          </a:xfrm>
          <a:prstGeom prst="rect">
            <a:avLst/>
          </a:prstGeom>
        </p:spPr>
        <p:txBody>
          <a:bodyPr wrap="square">
            <a:spAutoFit/>
          </a:bodyPr>
          <a:lstStyle/>
          <a:p>
            <a:pPr marL="285750" indent="-285750" algn="ctr">
              <a:buFont typeface="ZapfDingbatsITC"/>
              <a:buChar char="✔︎"/>
            </a:pPr>
            <a:r>
              <a:rPr lang="en-CA" b="1" dirty="0">
                <a:solidFill>
                  <a:srgbClr val="58595B"/>
                </a:solidFill>
              </a:rPr>
              <a:t>Co-construction of knowledges, </a:t>
            </a:r>
            <a:r>
              <a:rPr lang="en-CA" b="1" dirty="0">
                <a:solidFill>
                  <a:srgbClr val="58585A"/>
                </a:solidFill>
              </a:rPr>
              <a:t>appropriation and continuous transfer through the animation of a community of practice</a:t>
            </a:r>
          </a:p>
          <a:p>
            <a:pPr marL="285750" indent="-285750" algn="ctr">
              <a:buFont typeface="ZapfDingbatsITC"/>
              <a:buChar char="✔︎"/>
            </a:pPr>
            <a:r>
              <a:rPr lang="en-CA" b="1" dirty="0">
                <a:solidFill>
                  <a:srgbClr val="58585A"/>
                </a:solidFill>
              </a:rPr>
              <a:t>Active participation of a researcher</a:t>
            </a:r>
          </a:p>
        </p:txBody>
      </p:sp>
      <p:pic>
        <p:nvPicPr>
          <p:cNvPr id="5" name="Image 4">
            <a:extLst>
              <a:ext uri="{FF2B5EF4-FFF2-40B4-BE49-F238E27FC236}">
                <a16:creationId xmlns:a16="http://schemas.microsoft.com/office/drawing/2014/main" id="{56921D53-E3CD-514F-9F80-EC5C3EDB5CD1}"/>
              </a:ext>
            </a:extLst>
          </p:cNvPr>
          <p:cNvPicPr>
            <a:picLocks noChangeAspect="1"/>
          </p:cNvPicPr>
          <p:nvPr/>
        </p:nvPicPr>
        <p:blipFill rotWithShape="1">
          <a:blip r:embed="rId3"/>
          <a:srcRect l="7981" t="17982" r="4348"/>
          <a:stretch/>
        </p:blipFill>
        <p:spPr>
          <a:xfrm>
            <a:off x="734507" y="5068300"/>
            <a:ext cx="1758435" cy="1555661"/>
          </a:xfrm>
          <a:prstGeom prst="rect">
            <a:avLst/>
          </a:prstGeom>
        </p:spPr>
      </p:pic>
    </p:spTree>
    <p:extLst>
      <p:ext uri="{BB962C8B-B14F-4D97-AF65-F5344CB8AC3E}">
        <p14:creationId xmlns:p14="http://schemas.microsoft.com/office/powerpoint/2010/main" val="951169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C452258-1F72-2E48-B475-ECFF3846E155}"/>
              </a:ext>
            </a:extLst>
          </p:cNvPr>
          <p:cNvSpPr txBox="1"/>
          <p:nvPr/>
        </p:nvSpPr>
        <p:spPr>
          <a:xfrm>
            <a:off x="550415" y="1527155"/>
            <a:ext cx="9144000" cy="4924425"/>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CA" sz="3200" dirty="0"/>
              <a:t>Mission and mandate</a:t>
            </a:r>
          </a:p>
          <a:p>
            <a:pPr marL="457200" indent="-457200">
              <a:spcBef>
                <a:spcPts val="1200"/>
              </a:spcBef>
              <a:buFont typeface="Arial" panose="020B0604020202020204" pitchFamily="34" charset="0"/>
              <a:buChar char="•"/>
            </a:pPr>
            <a:r>
              <a:rPr lang="en-CA" sz="3200" dirty="0"/>
              <a:t>History of TIESS</a:t>
            </a:r>
          </a:p>
          <a:p>
            <a:pPr marL="457200" indent="-457200">
              <a:spcBef>
                <a:spcPts val="1200"/>
              </a:spcBef>
              <a:buFont typeface="Arial" panose="020B0604020202020204" pitchFamily="34" charset="0"/>
              <a:buChar char="•"/>
            </a:pPr>
            <a:r>
              <a:rPr lang="en-CA" sz="3200" dirty="0"/>
              <a:t>Place in the ecosystem </a:t>
            </a:r>
          </a:p>
          <a:p>
            <a:pPr marL="457200" indent="-457200">
              <a:spcBef>
                <a:spcPts val="1200"/>
              </a:spcBef>
              <a:buFont typeface="Arial" panose="020B0604020202020204" pitchFamily="34" charset="0"/>
              <a:buChar char="•"/>
            </a:pPr>
            <a:r>
              <a:rPr lang="en-CA" sz="3200" dirty="0"/>
              <a:t>Methodology</a:t>
            </a:r>
          </a:p>
          <a:p>
            <a:pPr marL="457200" indent="-457200">
              <a:spcBef>
                <a:spcPts val="1200"/>
              </a:spcBef>
              <a:buFont typeface="Arial" panose="020B0604020202020204" pitchFamily="34" charset="0"/>
              <a:buChar char="•"/>
            </a:pPr>
            <a:r>
              <a:rPr lang="en-CA" sz="3200" dirty="0"/>
              <a:t>Examples of projects</a:t>
            </a:r>
          </a:p>
          <a:p>
            <a:pPr marL="457200" indent="-457200">
              <a:spcBef>
                <a:spcPts val="1200"/>
              </a:spcBef>
              <a:buFont typeface="Arial" panose="020B0604020202020204" pitchFamily="34" charset="0"/>
              <a:buChar char="•"/>
            </a:pPr>
            <a:r>
              <a:rPr lang="en-CA" sz="3200" dirty="0"/>
              <a:t>Challenges and perspectives</a:t>
            </a:r>
          </a:p>
          <a:p>
            <a:pPr marL="457200" indent="-457200">
              <a:spcBef>
                <a:spcPts val="1200"/>
              </a:spcBef>
              <a:buFont typeface="Arial" panose="020B0604020202020204" pitchFamily="34" charset="0"/>
              <a:buChar char="•"/>
            </a:pPr>
            <a:endParaRPr lang="en-CA" sz="3200" dirty="0"/>
          </a:p>
          <a:p>
            <a:pPr marL="514350" indent="-514350">
              <a:buFont typeface="Arial" panose="020B0604020202020204" pitchFamily="34" charset="0"/>
              <a:buChar char="•"/>
            </a:pPr>
            <a:endParaRPr lang="fr-CA" sz="3000" dirty="0">
              <a:solidFill>
                <a:srgbClr val="0B84C8"/>
              </a:solidFill>
            </a:endParaRPr>
          </a:p>
        </p:txBody>
      </p:sp>
      <p:sp>
        <p:nvSpPr>
          <p:cNvPr id="6" name="ZoneTexte 5">
            <a:extLst>
              <a:ext uri="{FF2B5EF4-FFF2-40B4-BE49-F238E27FC236}">
                <a16:creationId xmlns:a16="http://schemas.microsoft.com/office/drawing/2014/main" id="{99BD739C-C330-4D49-BADA-A2CB954952A0}"/>
              </a:ext>
            </a:extLst>
          </p:cNvPr>
          <p:cNvSpPr txBox="1"/>
          <p:nvPr/>
        </p:nvSpPr>
        <p:spPr>
          <a:xfrm>
            <a:off x="764628" y="435250"/>
            <a:ext cx="7696200" cy="646331"/>
          </a:xfrm>
          <a:prstGeom prst="rect">
            <a:avLst/>
          </a:prstGeom>
          <a:noFill/>
        </p:spPr>
        <p:txBody>
          <a:bodyPr wrap="square" rtlCol="0">
            <a:spAutoFit/>
          </a:bodyPr>
          <a:lstStyle/>
          <a:p>
            <a:pPr lvl="0"/>
            <a:r>
              <a:rPr lang="fr-FR" sz="3600" b="1" dirty="0">
                <a:solidFill>
                  <a:schemeClr val="accent1"/>
                </a:solidFill>
              </a:rPr>
              <a:t>PRESENTATION PLAN</a:t>
            </a:r>
            <a:r>
              <a:rPr lang="fr-FR" sz="3600" b="1" dirty="0">
                <a:solidFill>
                  <a:schemeClr val="bg2">
                    <a:lumMod val="50000"/>
                  </a:schemeClr>
                </a:solidFill>
              </a:rPr>
              <a:t> </a:t>
            </a:r>
            <a:endParaRPr lang="fr-FR" sz="3600" dirty="0">
              <a:solidFill>
                <a:schemeClr val="bg2">
                  <a:lumMod val="50000"/>
                </a:schemeClr>
              </a:solidFill>
            </a:endParaRPr>
          </a:p>
        </p:txBody>
      </p:sp>
    </p:spTree>
    <p:extLst>
      <p:ext uri="{BB962C8B-B14F-4D97-AF65-F5344CB8AC3E}">
        <p14:creationId xmlns:p14="http://schemas.microsoft.com/office/powerpoint/2010/main" val="3526112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A6E1E5B-9013-D64C-B0A0-4698D9A95A9E}"/>
              </a:ext>
            </a:extLst>
          </p:cNvPr>
          <p:cNvSpPr txBox="1"/>
          <p:nvPr/>
        </p:nvSpPr>
        <p:spPr>
          <a:xfrm>
            <a:off x="3572934" y="2874722"/>
            <a:ext cx="5216736" cy="1938992"/>
          </a:xfrm>
          <a:prstGeom prst="rect">
            <a:avLst/>
          </a:prstGeom>
          <a:noFill/>
        </p:spPr>
        <p:txBody>
          <a:bodyPr wrap="square" rtlCol="0">
            <a:spAutoFit/>
          </a:bodyPr>
          <a:lstStyle/>
          <a:p>
            <a:pPr algn="r"/>
            <a:r>
              <a:rPr lang="fr-CA" sz="6000" b="1" dirty="0">
                <a:solidFill>
                  <a:schemeClr val="bg1"/>
                </a:solidFill>
              </a:rPr>
              <a:t>Challenges and perspectives</a:t>
            </a:r>
            <a:endParaRPr lang="fr-FR" sz="6000" b="1" dirty="0">
              <a:solidFill>
                <a:schemeClr val="bg1"/>
              </a:solidFill>
            </a:endParaRPr>
          </a:p>
        </p:txBody>
      </p:sp>
    </p:spTree>
    <p:extLst>
      <p:ext uri="{BB962C8B-B14F-4D97-AF65-F5344CB8AC3E}">
        <p14:creationId xmlns:p14="http://schemas.microsoft.com/office/powerpoint/2010/main" val="693268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C452258-1F72-2E48-B475-ECFF3846E155}"/>
              </a:ext>
            </a:extLst>
          </p:cNvPr>
          <p:cNvSpPr txBox="1"/>
          <p:nvPr/>
        </p:nvSpPr>
        <p:spPr>
          <a:xfrm>
            <a:off x="656473" y="1436515"/>
            <a:ext cx="7052441" cy="5401479"/>
          </a:xfrm>
          <a:prstGeom prst="rect">
            <a:avLst/>
          </a:prstGeom>
          <a:noFill/>
        </p:spPr>
        <p:txBody>
          <a:bodyPr wrap="square" rtlCol="0">
            <a:spAutoFit/>
          </a:bodyPr>
          <a:lstStyle/>
          <a:p>
            <a:pPr>
              <a:spcBef>
                <a:spcPts val="600"/>
              </a:spcBef>
            </a:pPr>
            <a:r>
              <a:rPr lang="en-CA" sz="3000" b="1" dirty="0">
                <a:solidFill>
                  <a:srgbClr val="0B84C8"/>
                </a:solidFill>
              </a:rPr>
              <a:t>Challenges</a:t>
            </a:r>
          </a:p>
          <a:p>
            <a:pPr marL="514350" indent="-514350">
              <a:spcBef>
                <a:spcPts val="600"/>
              </a:spcBef>
              <a:buFont typeface="Arial" panose="020B0604020202020204" pitchFamily="34" charset="0"/>
              <a:buChar char="•"/>
            </a:pPr>
            <a:r>
              <a:rPr lang="en-CA" sz="3000" dirty="0">
                <a:solidFill>
                  <a:srgbClr val="0B84C8"/>
                </a:solidFill>
              </a:rPr>
              <a:t>External recognition</a:t>
            </a:r>
          </a:p>
          <a:p>
            <a:pPr marL="514350" indent="-514350">
              <a:spcBef>
                <a:spcPts val="600"/>
              </a:spcBef>
              <a:buFont typeface="Arial" panose="020B0604020202020204" pitchFamily="34" charset="0"/>
              <a:buChar char="•"/>
            </a:pPr>
            <a:r>
              <a:rPr lang="en-CA" sz="3000" dirty="0">
                <a:solidFill>
                  <a:srgbClr val="0B84C8"/>
                </a:solidFill>
              </a:rPr>
              <a:t>Internal recognition</a:t>
            </a:r>
          </a:p>
          <a:p>
            <a:pPr marL="514350" indent="-514350">
              <a:spcBef>
                <a:spcPts val="600"/>
              </a:spcBef>
              <a:buFont typeface="Arial" panose="020B0604020202020204" pitchFamily="34" charset="0"/>
              <a:buChar char="•"/>
            </a:pPr>
            <a:r>
              <a:rPr lang="en-CA" sz="3000" dirty="0">
                <a:solidFill>
                  <a:srgbClr val="0B84C8"/>
                </a:solidFill>
              </a:rPr>
              <a:t>Working with information relays</a:t>
            </a:r>
          </a:p>
          <a:p>
            <a:pPr marL="514350" indent="-514350">
              <a:spcBef>
                <a:spcPts val="600"/>
              </a:spcBef>
              <a:buFont typeface="Arial" panose="020B0604020202020204" pitchFamily="34" charset="0"/>
              <a:buChar char="•"/>
            </a:pPr>
            <a:r>
              <a:rPr lang="en-CA" sz="3000" dirty="0">
                <a:solidFill>
                  <a:srgbClr val="0B84C8"/>
                </a:solidFill>
              </a:rPr>
              <a:t>A more systematic evaluation</a:t>
            </a:r>
          </a:p>
          <a:p>
            <a:pPr>
              <a:spcBef>
                <a:spcPts val="600"/>
              </a:spcBef>
            </a:pPr>
            <a:r>
              <a:rPr lang="en-CA" sz="3000" b="1" dirty="0">
                <a:solidFill>
                  <a:srgbClr val="0B84C8"/>
                </a:solidFill>
              </a:rPr>
              <a:t>Perspectives</a:t>
            </a:r>
          </a:p>
          <a:p>
            <a:pPr marL="514350" indent="-514350">
              <a:spcBef>
                <a:spcPts val="600"/>
              </a:spcBef>
              <a:buFont typeface="Arial" panose="020B0604020202020204" pitchFamily="34" charset="0"/>
              <a:buChar char="•"/>
            </a:pPr>
            <a:r>
              <a:rPr lang="en-CA" sz="3000" dirty="0">
                <a:solidFill>
                  <a:srgbClr val="0B84C8"/>
                </a:solidFill>
              </a:rPr>
              <a:t>Building a network</a:t>
            </a:r>
          </a:p>
          <a:p>
            <a:pPr marL="514350" indent="-514350">
              <a:spcBef>
                <a:spcPts val="600"/>
              </a:spcBef>
              <a:buFont typeface="Arial" panose="020B0604020202020204" pitchFamily="34" charset="0"/>
              <a:buChar char="•"/>
            </a:pPr>
            <a:r>
              <a:rPr lang="en-CA" sz="3000" dirty="0">
                <a:solidFill>
                  <a:srgbClr val="0B84C8"/>
                </a:solidFill>
              </a:rPr>
              <a:t>Strengthening the ecosystem</a:t>
            </a:r>
          </a:p>
          <a:p>
            <a:pPr marL="514350" indent="-514350">
              <a:spcBef>
                <a:spcPts val="600"/>
              </a:spcBef>
              <a:buFont typeface="Arial" panose="020B0604020202020204" pitchFamily="34" charset="0"/>
              <a:buChar char="•"/>
            </a:pPr>
            <a:endParaRPr lang="en-CA" sz="3000" dirty="0">
              <a:solidFill>
                <a:srgbClr val="0B84C8"/>
              </a:solidFill>
            </a:endParaRPr>
          </a:p>
          <a:p>
            <a:pPr marL="514350" indent="-514350">
              <a:spcBef>
                <a:spcPts val="600"/>
              </a:spcBef>
              <a:buFont typeface="Arial" panose="020B0604020202020204" pitchFamily="34" charset="0"/>
              <a:buChar char="•"/>
            </a:pPr>
            <a:endParaRPr lang="en-CA" sz="3000" dirty="0">
              <a:solidFill>
                <a:srgbClr val="0B84C8"/>
              </a:solidFill>
            </a:endParaRPr>
          </a:p>
        </p:txBody>
      </p:sp>
      <p:sp>
        <p:nvSpPr>
          <p:cNvPr id="6" name="ZoneTexte 5">
            <a:extLst>
              <a:ext uri="{FF2B5EF4-FFF2-40B4-BE49-F238E27FC236}">
                <a16:creationId xmlns:a16="http://schemas.microsoft.com/office/drawing/2014/main" id="{99BD739C-C330-4D49-BADA-A2CB954952A0}"/>
              </a:ext>
            </a:extLst>
          </p:cNvPr>
          <p:cNvSpPr txBox="1"/>
          <p:nvPr/>
        </p:nvSpPr>
        <p:spPr>
          <a:xfrm>
            <a:off x="764628" y="435250"/>
            <a:ext cx="7696200" cy="646331"/>
          </a:xfrm>
          <a:prstGeom prst="rect">
            <a:avLst/>
          </a:prstGeom>
          <a:noFill/>
        </p:spPr>
        <p:txBody>
          <a:bodyPr wrap="square" rtlCol="0">
            <a:spAutoFit/>
          </a:bodyPr>
          <a:lstStyle/>
          <a:p>
            <a:pPr lvl="0"/>
            <a:r>
              <a:rPr lang="fr-FR" sz="3600" b="1" dirty="0">
                <a:solidFill>
                  <a:schemeClr val="bg2">
                    <a:lumMod val="50000"/>
                  </a:schemeClr>
                </a:solidFill>
              </a:rPr>
              <a:t>Challenges and perspectives</a:t>
            </a:r>
          </a:p>
        </p:txBody>
      </p:sp>
    </p:spTree>
    <p:extLst>
      <p:ext uri="{BB962C8B-B14F-4D97-AF65-F5344CB8AC3E}">
        <p14:creationId xmlns:p14="http://schemas.microsoft.com/office/powerpoint/2010/main" val="3552386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5F798102-3F14-41F9-A40C-A983AF8AD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1" y="2653182"/>
            <a:ext cx="2596158" cy="12591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5" name="Straight Connector 7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9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098" name="Picture 2" descr="Z:\TIESS\2015\Graphisme\Powerpoint\TIESS\Back.jpg"/>
          <p:cNvPicPr>
            <a:picLocks noChangeAspect="1" noChangeArrowheads="1"/>
          </p:cNvPicPr>
          <p:nvPr/>
        </p:nvPicPr>
        <p:blipFill>
          <a:blip r:embed="rId4" cstate="print"/>
          <a:srcRect/>
          <a:stretch>
            <a:fillRect/>
          </a:stretch>
        </p:blipFill>
        <p:spPr bwMode="auto">
          <a:xfrm>
            <a:off x="3078760" y="1122806"/>
            <a:ext cx="5534976" cy="4571999"/>
          </a:xfrm>
          <a:prstGeom prst="rect">
            <a:avLst/>
          </a:prstGeom>
          <a:noFill/>
        </p:spPr>
      </p:pic>
    </p:spTree>
    <p:extLst>
      <p:ext uri="{BB962C8B-B14F-4D97-AF65-F5344CB8AC3E}">
        <p14:creationId xmlns:p14="http://schemas.microsoft.com/office/powerpoint/2010/main" val="863191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09F1A40-D0B3-ED4B-8A02-59D41346F0A3}"/>
              </a:ext>
            </a:extLst>
          </p:cNvPr>
          <p:cNvSpPr txBox="1"/>
          <p:nvPr/>
        </p:nvSpPr>
        <p:spPr>
          <a:xfrm>
            <a:off x="4572000" y="2594611"/>
            <a:ext cx="4709160" cy="1938992"/>
          </a:xfrm>
          <a:prstGeom prst="rect">
            <a:avLst/>
          </a:prstGeom>
          <a:noFill/>
        </p:spPr>
        <p:txBody>
          <a:bodyPr wrap="square" rtlCol="0">
            <a:spAutoFit/>
          </a:bodyPr>
          <a:lstStyle/>
          <a:p>
            <a:r>
              <a:rPr lang="fr-CA" sz="6000" b="1" dirty="0">
                <a:solidFill>
                  <a:schemeClr val="bg1"/>
                </a:solidFill>
              </a:rPr>
              <a:t>THE MISSION OF TIESS</a:t>
            </a:r>
            <a:endParaRPr lang="fr-FR" sz="6000" b="1" dirty="0">
              <a:solidFill>
                <a:schemeClr val="bg1"/>
              </a:solidFill>
            </a:endParaRPr>
          </a:p>
        </p:txBody>
      </p:sp>
    </p:spTree>
    <p:extLst>
      <p:ext uri="{BB962C8B-B14F-4D97-AF65-F5344CB8AC3E}">
        <p14:creationId xmlns:p14="http://schemas.microsoft.com/office/powerpoint/2010/main" val="2441465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C452258-1F72-2E48-B475-ECFF3846E155}"/>
              </a:ext>
            </a:extLst>
          </p:cNvPr>
          <p:cNvSpPr txBox="1"/>
          <p:nvPr/>
        </p:nvSpPr>
        <p:spPr>
          <a:xfrm>
            <a:off x="764628" y="1917148"/>
            <a:ext cx="7052441" cy="4093428"/>
          </a:xfrm>
          <a:prstGeom prst="rect">
            <a:avLst/>
          </a:prstGeom>
          <a:noFill/>
        </p:spPr>
        <p:txBody>
          <a:bodyPr wrap="square" rtlCol="0">
            <a:spAutoFit/>
          </a:bodyPr>
          <a:lstStyle/>
          <a:p>
            <a:pPr marL="514350" indent="-514350">
              <a:spcBef>
                <a:spcPts val="600"/>
              </a:spcBef>
              <a:buFont typeface="Arial" panose="020B0604020202020204" pitchFamily="34" charset="0"/>
              <a:buChar char="•"/>
            </a:pPr>
            <a:r>
              <a:rPr lang="en-CA" sz="3000" dirty="0">
                <a:solidFill>
                  <a:srgbClr val="0B84C8"/>
                </a:solidFill>
              </a:rPr>
              <a:t>Contribute</a:t>
            </a:r>
            <a:r>
              <a:rPr lang="fr-CA" sz="3000" dirty="0">
                <a:solidFill>
                  <a:srgbClr val="0B84C8"/>
                </a:solidFill>
              </a:rPr>
              <a:t> to the territorial </a:t>
            </a:r>
            <a:r>
              <a:rPr lang="en-US" sz="3000" dirty="0">
                <a:solidFill>
                  <a:srgbClr val="0B84C8"/>
                </a:solidFill>
              </a:rPr>
              <a:t>development</a:t>
            </a:r>
          </a:p>
          <a:p>
            <a:pPr marL="514350" indent="-514350">
              <a:spcBef>
                <a:spcPts val="600"/>
              </a:spcBef>
              <a:buFont typeface="Arial" panose="020B0604020202020204" pitchFamily="34" charset="0"/>
              <a:buChar char="•"/>
            </a:pPr>
            <a:r>
              <a:rPr lang="en-US" sz="3000" dirty="0">
                <a:solidFill>
                  <a:srgbClr val="0B84C8"/>
                </a:solidFill>
              </a:rPr>
              <a:t>Transfer knowledge</a:t>
            </a:r>
            <a:endParaRPr lang="fr-CA" sz="3000" dirty="0">
              <a:solidFill>
                <a:srgbClr val="0B84C8"/>
              </a:solidFill>
            </a:endParaRPr>
          </a:p>
          <a:p>
            <a:pPr marL="514350" indent="-514350">
              <a:spcBef>
                <a:spcPts val="600"/>
              </a:spcBef>
              <a:buFont typeface="Arial" panose="020B0604020202020204" pitchFamily="34" charset="0"/>
              <a:buChar char="•"/>
            </a:pPr>
            <a:r>
              <a:rPr lang="en-US" sz="3000" dirty="0">
                <a:solidFill>
                  <a:srgbClr val="0B84C8"/>
                </a:solidFill>
              </a:rPr>
              <a:t>Equip the social and solidarity economy organizations to face the challenges of society in an innovative way</a:t>
            </a:r>
            <a:endParaRPr lang="fr-CA" sz="3000" dirty="0">
              <a:solidFill>
                <a:srgbClr val="0B84C8"/>
              </a:solidFill>
            </a:endParaRPr>
          </a:p>
          <a:p>
            <a:pPr marL="514350" indent="-514350">
              <a:spcBef>
                <a:spcPts val="600"/>
              </a:spcBef>
              <a:buFont typeface="Arial" panose="020B0604020202020204" pitchFamily="34" charset="0"/>
              <a:buChar char="•"/>
            </a:pPr>
            <a:r>
              <a:rPr lang="en-US" sz="3000" dirty="0">
                <a:solidFill>
                  <a:srgbClr val="0B84C8"/>
                </a:solidFill>
              </a:rPr>
              <a:t>Transform </a:t>
            </a:r>
            <a:r>
              <a:rPr lang="fr-CA" sz="3000" dirty="0">
                <a:solidFill>
                  <a:srgbClr val="0B84C8"/>
                </a:solidFill>
              </a:rPr>
              <a:t>practices </a:t>
            </a:r>
          </a:p>
          <a:p>
            <a:pPr marL="514350" indent="-514350">
              <a:spcBef>
                <a:spcPts val="600"/>
              </a:spcBef>
              <a:buFont typeface="Arial" panose="020B0604020202020204" pitchFamily="34" charset="0"/>
              <a:buChar char="•"/>
            </a:pPr>
            <a:endParaRPr lang="fr-CA" sz="3000" dirty="0">
              <a:solidFill>
                <a:srgbClr val="0B84C8"/>
              </a:solidFill>
            </a:endParaRPr>
          </a:p>
        </p:txBody>
      </p:sp>
      <p:sp>
        <p:nvSpPr>
          <p:cNvPr id="6" name="ZoneTexte 5">
            <a:extLst>
              <a:ext uri="{FF2B5EF4-FFF2-40B4-BE49-F238E27FC236}">
                <a16:creationId xmlns:a16="http://schemas.microsoft.com/office/drawing/2014/main" id="{99BD739C-C330-4D49-BADA-A2CB954952A0}"/>
              </a:ext>
            </a:extLst>
          </p:cNvPr>
          <p:cNvSpPr txBox="1"/>
          <p:nvPr/>
        </p:nvSpPr>
        <p:spPr>
          <a:xfrm>
            <a:off x="764628" y="435250"/>
            <a:ext cx="7696200" cy="646331"/>
          </a:xfrm>
          <a:prstGeom prst="rect">
            <a:avLst/>
          </a:prstGeom>
          <a:noFill/>
        </p:spPr>
        <p:txBody>
          <a:bodyPr wrap="square" rtlCol="0">
            <a:spAutoFit/>
          </a:bodyPr>
          <a:lstStyle/>
          <a:p>
            <a:pPr lvl="0"/>
            <a:r>
              <a:rPr lang="fr-FR" sz="3600" b="1" dirty="0">
                <a:solidFill>
                  <a:schemeClr val="bg2">
                    <a:lumMod val="50000"/>
                  </a:schemeClr>
                </a:solidFill>
              </a:rPr>
              <a:t>The mission of TIESS </a:t>
            </a:r>
            <a:endParaRPr lang="fr-FR" sz="3600" dirty="0">
              <a:solidFill>
                <a:schemeClr val="bg2">
                  <a:lumMod val="50000"/>
                </a:schemeClr>
              </a:solidFill>
            </a:endParaRPr>
          </a:p>
        </p:txBody>
      </p:sp>
    </p:spTree>
    <p:extLst>
      <p:ext uri="{BB962C8B-B14F-4D97-AF65-F5344CB8AC3E}">
        <p14:creationId xmlns:p14="http://schemas.microsoft.com/office/powerpoint/2010/main" val="1010200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C452258-1F72-2E48-B475-ECFF3846E155}"/>
              </a:ext>
            </a:extLst>
          </p:cNvPr>
          <p:cNvSpPr txBox="1"/>
          <p:nvPr/>
        </p:nvSpPr>
        <p:spPr>
          <a:xfrm>
            <a:off x="764628" y="2272257"/>
            <a:ext cx="7052441" cy="2631490"/>
          </a:xfrm>
          <a:prstGeom prst="rect">
            <a:avLst/>
          </a:prstGeom>
          <a:noFill/>
        </p:spPr>
        <p:txBody>
          <a:bodyPr wrap="square" rtlCol="0">
            <a:spAutoFit/>
          </a:bodyPr>
          <a:lstStyle/>
          <a:p>
            <a:pPr marL="514350" indent="-514350">
              <a:spcBef>
                <a:spcPts val="600"/>
              </a:spcBef>
              <a:buFont typeface="Arial" panose="020B0604020202020204" pitchFamily="34" charset="0"/>
              <a:buChar char="•"/>
            </a:pPr>
            <a:r>
              <a:rPr lang="fr-CA" sz="3000" dirty="0">
                <a:solidFill>
                  <a:srgbClr val="0B84C8"/>
                </a:solidFill>
              </a:rPr>
              <a:t>A network</a:t>
            </a:r>
          </a:p>
          <a:p>
            <a:pPr marL="514350" indent="-514350">
              <a:spcBef>
                <a:spcPts val="600"/>
              </a:spcBef>
              <a:buFont typeface="Arial" panose="020B0604020202020204" pitchFamily="34" charset="0"/>
              <a:buChar char="•"/>
            </a:pPr>
            <a:r>
              <a:rPr lang="en-US" sz="3000" dirty="0">
                <a:solidFill>
                  <a:srgbClr val="0B84C8"/>
                </a:solidFill>
              </a:rPr>
              <a:t>A place of collaboration</a:t>
            </a:r>
          </a:p>
          <a:p>
            <a:pPr marL="514350" indent="-514350">
              <a:spcBef>
                <a:spcPts val="600"/>
              </a:spcBef>
              <a:buFont typeface="Arial" panose="020B0604020202020204" pitchFamily="34" charset="0"/>
              <a:buChar char="•"/>
            </a:pPr>
            <a:r>
              <a:rPr lang="en-US" sz="3000" dirty="0">
                <a:solidFill>
                  <a:srgbClr val="0B84C8"/>
                </a:solidFill>
              </a:rPr>
              <a:t>A multiplier of good practices </a:t>
            </a:r>
          </a:p>
          <a:p>
            <a:pPr marL="514350" indent="-514350">
              <a:spcBef>
                <a:spcPts val="600"/>
              </a:spcBef>
              <a:buFont typeface="Arial" panose="020B0604020202020204" pitchFamily="34" charset="0"/>
              <a:buChar char="•"/>
            </a:pPr>
            <a:r>
              <a:rPr lang="en-US" sz="3000" dirty="0">
                <a:solidFill>
                  <a:srgbClr val="0B84C8"/>
                </a:solidFill>
              </a:rPr>
              <a:t>Working structures (by project, by topic, by district)</a:t>
            </a:r>
            <a:endParaRPr lang="fr-CA" sz="3000" dirty="0">
              <a:solidFill>
                <a:srgbClr val="0B84C8"/>
              </a:solidFill>
            </a:endParaRPr>
          </a:p>
        </p:txBody>
      </p:sp>
      <p:sp>
        <p:nvSpPr>
          <p:cNvPr id="6" name="ZoneTexte 5">
            <a:extLst>
              <a:ext uri="{FF2B5EF4-FFF2-40B4-BE49-F238E27FC236}">
                <a16:creationId xmlns:a16="http://schemas.microsoft.com/office/drawing/2014/main" id="{99BD739C-C330-4D49-BADA-A2CB954952A0}"/>
              </a:ext>
            </a:extLst>
          </p:cNvPr>
          <p:cNvSpPr txBox="1"/>
          <p:nvPr/>
        </p:nvSpPr>
        <p:spPr>
          <a:xfrm>
            <a:off x="764628" y="435250"/>
            <a:ext cx="7696200" cy="1200329"/>
          </a:xfrm>
          <a:prstGeom prst="rect">
            <a:avLst/>
          </a:prstGeom>
          <a:noFill/>
        </p:spPr>
        <p:txBody>
          <a:bodyPr wrap="square" rtlCol="0">
            <a:spAutoFit/>
          </a:bodyPr>
          <a:lstStyle/>
          <a:p>
            <a:pPr lvl="0"/>
            <a:r>
              <a:rPr lang="en-CA" sz="3600" b="1" dirty="0">
                <a:solidFill>
                  <a:schemeClr val="bg2">
                    <a:lumMod val="50000"/>
                  </a:schemeClr>
                </a:solidFill>
              </a:rPr>
              <a:t>TIESS – Liaison and transfer organization in social innovation</a:t>
            </a:r>
          </a:p>
        </p:txBody>
      </p:sp>
    </p:spTree>
    <p:extLst>
      <p:ext uri="{BB962C8B-B14F-4D97-AF65-F5344CB8AC3E}">
        <p14:creationId xmlns:p14="http://schemas.microsoft.com/office/powerpoint/2010/main" val="2538445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EA3F8CD-BB30-9643-A138-3303C40C811F}"/>
              </a:ext>
            </a:extLst>
          </p:cNvPr>
          <p:cNvSpPr txBox="1"/>
          <p:nvPr/>
        </p:nvSpPr>
        <p:spPr>
          <a:xfrm>
            <a:off x="3597254" y="1809759"/>
            <a:ext cx="5024633" cy="3970318"/>
          </a:xfrm>
          <a:prstGeom prst="rect">
            <a:avLst/>
          </a:prstGeom>
          <a:noFill/>
        </p:spPr>
        <p:txBody>
          <a:bodyPr wrap="square" rtlCol="0">
            <a:spAutoFit/>
          </a:bodyPr>
          <a:lstStyle/>
          <a:p>
            <a:pPr marL="457200" indent="-457200">
              <a:buFont typeface="+mj-lt"/>
              <a:buAutoNum type="arabicPeriod"/>
            </a:pPr>
            <a:r>
              <a:rPr lang="is-IS" sz="2000" dirty="0">
                <a:solidFill>
                  <a:srgbClr val="58585A"/>
                </a:solidFill>
              </a:rPr>
              <a:t>Identify </a:t>
            </a:r>
          </a:p>
          <a:p>
            <a:pPr marL="457200" indent="-457200">
              <a:buFont typeface="+mj-lt"/>
              <a:buAutoNum type="arabicPeriod"/>
            </a:pPr>
            <a:endParaRPr lang="is-IS" sz="2000" dirty="0">
              <a:solidFill>
                <a:srgbClr val="58585A"/>
              </a:solidFill>
            </a:endParaRPr>
          </a:p>
          <a:p>
            <a:pPr marL="457200" indent="-457200">
              <a:buFont typeface="+mj-lt"/>
              <a:buAutoNum type="arabicPeriod"/>
            </a:pPr>
            <a:endParaRPr lang="is-IS" sz="2000" dirty="0">
              <a:solidFill>
                <a:srgbClr val="58585A"/>
              </a:solidFill>
            </a:endParaRPr>
          </a:p>
          <a:p>
            <a:pPr marL="457200" indent="-457200">
              <a:buFont typeface="+mj-lt"/>
              <a:buAutoNum type="arabicPeriod"/>
            </a:pPr>
            <a:endParaRPr lang="is-IS" sz="2000" dirty="0">
              <a:solidFill>
                <a:srgbClr val="58585A"/>
              </a:solidFill>
            </a:endParaRPr>
          </a:p>
          <a:p>
            <a:pPr marL="457200" indent="-457200">
              <a:buFont typeface="+mj-lt"/>
              <a:buAutoNum type="arabicPeriod"/>
            </a:pPr>
            <a:r>
              <a:rPr lang="is-IS" sz="2000" dirty="0">
                <a:solidFill>
                  <a:srgbClr val="58585A"/>
                </a:solidFill>
              </a:rPr>
              <a:t>Link</a:t>
            </a:r>
          </a:p>
          <a:p>
            <a:pPr marL="457200" indent="-457200">
              <a:buFont typeface="+mj-lt"/>
              <a:buAutoNum type="arabicPeriod"/>
            </a:pPr>
            <a:endParaRPr lang="is-IS" sz="2000" dirty="0">
              <a:solidFill>
                <a:srgbClr val="58585A"/>
              </a:solidFill>
            </a:endParaRPr>
          </a:p>
          <a:p>
            <a:pPr marL="457200" indent="-457200">
              <a:buFont typeface="+mj-lt"/>
              <a:buAutoNum type="arabicPeriod"/>
            </a:pPr>
            <a:endParaRPr lang="is-IS" sz="2000" dirty="0">
              <a:solidFill>
                <a:srgbClr val="58585A"/>
              </a:solidFill>
            </a:endParaRPr>
          </a:p>
          <a:p>
            <a:pPr marL="457200" indent="-457200">
              <a:buFont typeface="+mj-lt"/>
              <a:buAutoNum type="arabicPeriod"/>
            </a:pPr>
            <a:endParaRPr lang="is-IS" sz="2000" dirty="0">
              <a:solidFill>
                <a:srgbClr val="58585A"/>
              </a:solidFill>
            </a:endParaRPr>
          </a:p>
          <a:p>
            <a:pPr marL="457200" indent="-457200">
              <a:buFont typeface="+mj-lt"/>
              <a:buAutoNum type="arabicPeriod"/>
            </a:pPr>
            <a:r>
              <a:rPr lang="is-IS" sz="2000" dirty="0">
                <a:solidFill>
                  <a:srgbClr val="58585A"/>
                </a:solidFill>
              </a:rPr>
              <a:t>Systematize, document, co-construct</a:t>
            </a:r>
          </a:p>
          <a:p>
            <a:pPr marL="457200" indent="-457200">
              <a:buFont typeface="+mj-lt"/>
              <a:buAutoNum type="arabicPeriod"/>
            </a:pPr>
            <a:endParaRPr lang="is-IS" sz="2000" dirty="0">
              <a:solidFill>
                <a:srgbClr val="58585A"/>
              </a:solidFill>
            </a:endParaRPr>
          </a:p>
          <a:p>
            <a:pPr marL="457200" indent="-457200">
              <a:buFont typeface="+mj-lt"/>
              <a:buAutoNum type="arabicPeriod"/>
            </a:pPr>
            <a:r>
              <a:rPr lang="is-IS" sz="2000" dirty="0">
                <a:solidFill>
                  <a:srgbClr val="58585A"/>
                </a:solidFill>
              </a:rPr>
              <a:t>Lead to changes in practices</a:t>
            </a:r>
          </a:p>
          <a:p>
            <a:endParaRPr lang="fr-CA" sz="1400" dirty="0">
              <a:solidFill>
                <a:srgbClr val="58585A"/>
              </a:solidFill>
            </a:endParaRPr>
          </a:p>
          <a:p>
            <a:endParaRPr lang="fr-CA" dirty="0">
              <a:solidFill>
                <a:srgbClr val="58585A"/>
              </a:solidFill>
            </a:endParaRPr>
          </a:p>
        </p:txBody>
      </p:sp>
      <p:grpSp>
        <p:nvGrpSpPr>
          <p:cNvPr id="5" name="Grouper 2">
            <a:extLst>
              <a:ext uri="{FF2B5EF4-FFF2-40B4-BE49-F238E27FC236}">
                <a16:creationId xmlns:a16="http://schemas.microsoft.com/office/drawing/2014/main" id="{18D2860D-D898-1E49-A239-E356DAF5FCE5}"/>
              </a:ext>
            </a:extLst>
          </p:cNvPr>
          <p:cNvGrpSpPr/>
          <p:nvPr/>
        </p:nvGrpSpPr>
        <p:grpSpPr>
          <a:xfrm>
            <a:off x="6154939" y="1526097"/>
            <a:ext cx="2760460" cy="965031"/>
            <a:chOff x="3335540" y="1542041"/>
            <a:chExt cx="2760460" cy="965031"/>
          </a:xfrm>
        </p:grpSpPr>
        <p:sp>
          <p:nvSpPr>
            <p:cNvPr id="6" name="ZoneTexte 5">
              <a:extLst>
                <a:ext uri="{FF2B5EF4-FFF2-40B4-BE49-F238E27FC236}">
                  <a16:creationId xmlns:a16="http://schemas.microsoft.com/office/drawing/2014/main" id="{400C85C0-37A5-F24F-9956-D43A6B8D749F}"/>
                </a:ext>
              </a:extLst>
            </p:cNvPr>
            <p:cNvSpPr txBox="1"/>
            <p:nvPr/>
          </p:nvSpPr>
          <p:spPr>
            <a:xfrm>
              <a:off x="3657600" y="1542041"/>
              <a:ext cx="2438400" cy="923330"/>
            </a:xfrm>
            <a:prstGeom prst="rect">
              <a:avLst/>
            </a:prstGeom>
            <a:noFill/>
          </p:spPr>
          <p:txBody>
            <a:bodyPr wrap="square" rtlCol="0">
              <a:spAutoFit/>
            </a:bodyPr>
            <a:lstStyle/>
            <a:p>
              <a:r>
                <a:rPr lang="en-CA" b="1" dirty="0">
                  <a:solidFill>
                    <a:srgbClr val="00B0F0"/>
                  </a:solidFill>
                </a:rPr>
                <a:t>Needs</a:t>
              </a:r>
            </a:p>
            <a:p>
              <a:endParaRPr lang="en-CA" b="1" dirty="0">
                <a:solidFill>
                  <a:srgbClr val="00B0F0"/>
                </a:solidFill>
              </a:endParaRPr>
            </a:p>
            <a:p>
              <a:r>
                <a:rPr lang="en-CA" b="1" dirty="0">
                  <a:solidFill>
                    <a:srgbClr val="00B0F0"/>
                  </a:solidFill>
                </a:rPr>
                <a:t>Innovations</a:t>
              </a:r>
            </a:p>
          </p:txBody>
        </p:sp>
        <p:sp>
          <p:nvSpPr>
            <p:cNvPr id="7" name="Accolade ouvrante 6">
              <a:extLst>
                <a:ext uri="{FF2B5EF4-FFF2-40B4-BE49-F238E27FC236}">
                  <a16:creationId xmlns:a16="http://schemas.microsoft.com/office/drawing/2014/main" id="{E8E752E7-86D4-6643-937C-BA3A3779430F}"/>
                </a:ext>
              </a:extLst>
            </p:cNvPr>
            <p:cNvSpPr/>
            <p:nvPr/>
          </p:nvSpPr>
          <p:spPr>
            <a:xfrm>
              <a:off x="3335540" y="1592672"/>
              <a:ext cx="318516" cy="914400"/>
            </a:xfrm>
            <a:prstGeom prst="lef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sz="2000" b="1"/>
            </a:p>
          </p:txBody>
        </p:sp>
      </p:grpSp>
      <p:grpSp>
        <p:nvGrpSpPr>
          <p:cNvPr id="8" name="Grouper 11">
            <a:extLst>
              <a:ext uri="{FF2B5EF4-FFF2-40B4-BE49-F238E27FC236}">
                <a16:creationId xmlns:a16="http://schemas.microsoft.com/office/drawing/2014/main" id="{C94D8462-0194-734B-A678-75D8A2B5A70D}"/>
              </a:ext>
            </a:extLst>
          </p:cNvPr>
          <p:cNvGrpSpPr/>
          <p:nvPr/>
        </p:nvGrpSpPr>
        <p:grpSpPr>
          <a:xfrm>
            <a:off x="6154939" y="2758144"/>
            <a:ext cx="2760460" cy="965031"/>
            <a:chOff x="3335540" y="1542041"/>
            <a:chExt cx="2760460" cy="965031"/>
          </a:xfrm>
        </p:grpSpPr>
        <p:sp>
          <p:nvSpPr>
            <p:cNvPr id="9" name="ZoneTexte 8">
              <a:extLst>
                <a:ext uri="{FF2B5EF4-FFF2-40B4-BE49-F238E27FC236}">
                  <a16:creationId xmlns:a16="http://schemas.microsoft.com/office/drawing/2014/main" id="{A1E5FA46-3A80-EB48-AE1A-956B60714055}"/>
                </a:ext>
              </a:extLst>
            </p:cNvPr>
            <p:cNvSpPr txBox="1"/>
            <p:nvPr/>
          </p:nvSpPr>
          <p:spPr>
            <a:xfrm>
              <a:off x="3657600" y="1542041"/>
              <a:ext cx="2438400" cy="923330"/>
            </a:xfrm>
            <a:prstGeom prst="rect">
              <a:avLst/>
            </a:prstGeom>
            <a:noFill/>
          </p:spPr>
          <p:txBody>
            <a:bodyPr wrap="square" rtlCol="0">
              <a:spAutoFit/>
            </a:bodyPr>
            <a:lstStyle/>
            <a:p>
              <a:r>
                <a:rPr lang="en-CA" b="1" dirty="0">
                  <a:solidFill>
                    <a:srgbClr val="00B0F0"/>
                  </a:solidFill>
                </a:rPr>
                <a:t>Organizations</a:t>
              </a:r>
            </a:p>
            <a:p>
              <a:endParaRPr lang="en-CA" b="1" dirty="0">
                <a:solidFill>
                  <a:srgbClr val="00B0F0"/>
                </a:solidFill>
              </a:endParaRPr>
            </a:p>
            <a:p>
              <a:r>
                <a:rPr lang="en-CA" b="1" dirty="0">
                  <a:solidFill>
                    <a:srgbClr val="00B0F0"/>
                  </a:solidFill>
                </a:rPr>
                <a:t>Knowledge</a:t>
              </a:r>
            </a:p>
          </p:txBody>
        </p:sp>
        <p:sp>
          <p:nvSpPr>
            <p:cNvPr id="10" name="Accolade ouvrante 9">
              <a:extLst>
                <a:ext uri="{FF2B5EF4-FFF2-40B4-BE49-F238E27FC236}">
                  <a16:creationId xmlns:a16="http://schemas.microsoft.com/office/drawing/2014/main" id="{4A69CBCD-044D-2F43-BD05-DCA30C03D50F}"/>
                </a:ext>
              </a:extLst>
            </p:cNvPr>
            <p:cNvSpPr/>
            <p:nvPr/>
          </p:nvSpPr>
          <p:spPr>
            <a:xfrm>
              <a:off x="3335540" y="1592672"/>
              <a:ext cx="318516" cy="914400"/>
            </a:xfrm>
            <a:prstGeom prst="lef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sz="2000" b="1"/>
            </a:p>
          </p:txBody>
        </p:sp>
      </p:grpSp>
      <p:sp>
        <p:nvSpPr>
          <p:cNvPr id="11" name="ZoneTexte 10">
            <a:extLst>
              <a:ext uri="{FF2B5EF4-FFF2-40B4-BE49-F238E27FC236}">
                <a16:creationId xmlns:a16="http://schemas.microsoft.com/office/drawing/2014/main" id="{07B3B68A-1BE2-2542-855D-E2361A4AD253}"/>
              </a:ext>
            </a:extLst>
          </p:cNvPr>
          <p:cNvSpPr txBox="1"/>
          <p:nvPr/>
        </p:nvSpPr>
        <p:spPr>
          <a:xfrm>
            <a:off x="915769" y="1809759"/>
            <a:ext cx="2125382" cy="400110"/>
          </a:xfrm>
          <a:prstGeom prst="rect">
            <a:avLst/>
          </a:prstGeom>
          <a:solidFill>
            <a:srgbClr val="00B0F0"/>
          </a:solidFill>
        </p:spPr>
        <p:txBody>
          <a:bodyPr wrap="square" rtlCol="0">
            <a:spAutoFit/>
          </a:bodyPr>
          <a:lstStyle/>
          <a:p>
            <a:pPr marL="342900" marR="0" lvl="0" indent="-342900" algn="ctr" defTabSz="914400" eaLnBrk="1" fontAlgn="auto" latinLnBrk="0" hangingPunct="1">
              <a:lnSpc>
                <a:spcPct val="100000"/>
              </a:lnSpc>
              <a:spcBef>
                <a:spcPts val="0"/>
              </a:spcBef>
              <a:spcAft>
                <a:spcPts val="0"/>
              </a:spcAft>
              <a:buClrTx/>
              <a:buSzTx/>
              <a:buFont typeface="Wingdings" charset="2"/>
              <a:buNone/>
              <a:tabLst/>
              <a:defRPr/>
            </a:pPr>
            <a:r>
              <a:rPr lang="es-ES_tradnl" sz="2000" dirty="0">
                <a:solidFill>
                  <a:schemeClr val="bg1"/>
                </a:solidFill>
              </a:rPr>
              <a:t>STRATEGIC WATCH</a:t>
            </a:r>
          </a:p>
        </p:txBody>
      </p:sp>
      <p:sp>
        <p:nvSpPr>
          <p:cNvPr id="12" name="ZoneTexte 11">
            <a:extLst>
              <a:ext uri="{FF2B5EF4-FFF2-40B4-BE49-F238E27FC236}">
                <a16:creationId xmlns:a16="http://schemas.microsoft.com/office/drawing/2014/main" id="{D0326481-C775-6047-95DD-CEC03DBB50D8}"/>
              </a:ext>
            </a:extLst>
          </p:cNvPr>
          <p:cNvSpPr txBox="1"/>
          <p:nvPr/>
        </p:nvSpPr>
        <p:spPr>
          <a:xfrm>
            <a:off x="915769" y="3040605"/>
            <a:ext cx="2125382" cy="400110"/>
          </a:xfrm>
          <a:prstGeom prst="rect">
            <a:avLst/>
          </a:prstGeom>
          <a:solidFill>
            <a:srgbClr val="00B0F0"/>
          </a:solidFill>
        </p:spPr>
        <p:txBody>
          <a:bodyPr wrap="square" rtlCol="0">
            <a:spAutoFit/>
          </a:bodyPr>
          <a:lstStyle/>
          <a:p>
            <a:pPr marL="342900" marR="0" lvl="0" indent="-342900" algn="ctr" defTabSz="914400" eaLnBrk="1" fontAlgn="auto" latinLnBrk="0" hangingPunct="1">
              <a:lnSpc>
                <a:spcPct val="100000"/>
              </a:lnSpc>
              <a:spcBef>
                <a:spcPts val="0"/>
              </a:spcBef>
              <a:spcAft>
                <a:spcPts val="0"/>
              </a:spcAft>
              <a:buClrTx/>
              <a:buSzTx/>
              <a:buFont typeface="Wingdings" charset="2"/>
              <a:buNone/>
              <a:tabLst/>
              <a:defRPr/>
            </a:pPr>
            <a:r>
              <a:rPr lang="es-ES_tradnl" sz="2000" dirty="0">
                <a:solidFill>
                  <a:schemeClr val="bg1"/>
                </a:solidFill>
              </a:rPr>
              <a:t>LIAISON</a:t>
            </a:r>
          </a:p>
        </p:txBody>
      </p:sp>
      <p:sp>
        <p:nvSpPr>
          <p:cNvPr id="13" name="ZoneTexte 12">
            <a:extLst>
              <a:ext uri="{FF2B5EF4-FFF2-40B4-BE49-F238E27FC236}">
                <a16:creationId xmlns:a16="http://schemas.microsoft.com/office/drawing/2014/main" id="{C469C35F-91F6-774B-9CC3-6818D0248356}"/>
              </a:ext>
            </a:extLst>
          </p:cNvPr>
          <p:cNvSpPr txBox="1"/>
          <p:nvPr/>
        </p:nvSpPr>
        <p:spPr>
          <a:xfrm>
            <a:off x="915769" y="4626332"/>
            <a:ext cx="2125382" cy="369332"/>
          </a:xfrm>
          <a:prstGeom prst="rect">
            <a:avLst/>
          </a:prstGeom>
          <a:solidFill>
            <a:srgbClr val="00B0F0"/>
          </a:solidFill>
        </p:spPr>
        <p:txBody>
          <a:bodyPr wrap="square" rtlCol="0">
            <a:spAutoFit/>
          </a:bodyPr>
          <a:lstStyle/>
          <a:p>
            <a:pPr marL="342900" marR="0" lvl="0" indent="-342900" algn="ctr" defTabSz="914400" eaLnBrk="1" fontAlgn="auto" latinLnBrk="0" hangingPunct="1">
              <a:lnSpc>
                <a:spcPct val="100000"/>
              </a:lnSpc>
              <a:spcBef>
                <a:spcPts val="0"/>
              </a:spcBef>
              <a:spcAft>
                <a:spcPts val="0"/>
              </a:spcAft>
              <a:buClrTx/>
              <a:buSzTx/>
              <a:buFont typeface="Wingdings" charset="2"/>
              <a:buNone/>
              <a:tabLst/>
              <a:defRPr/>
            </a:pPr>
            <a:r>
              <a:rPr lang="es-ES_tradnl" dirty="0">
                <a:solidFill>
                  <a:schemeClr val="bg1"/>
                </a:solidFill>
              </a:rPr>
              <a:t>TRANSFER</a:t>
            </a:r>
          </a:p>
        </p:txBody>
      </p:sp>
      <p:sp>
        <p:nvSpPr>
          <p:cNvPr id="15" name="ZoneTexte 14">
            <a:extLst>
              <a:ext uri="{FF2B5EF4-FFF2-40B4-BE49-F238E27FC236}">
                <a16:creationId xmlns:a16="http://schemas.microsoft.com/office/drawing/2014/main" id="{98EF92DB-FB96-CB4D-8E0C-FCEFC40D70AD}"/>
              </a:ext>
            </a:extLst>
          </p:cNvPr>
          <p:cNvSpPr txBox="1"/>
          <p:nvPr/>
        </p:nvSpPr>
        <p:spPr>
          <a:xfrm>
            <a:off x="764628" y="435250"/>
            <a:ext cx="7696200" cy="646331"/>
          </a:xfrm>
          <a:prstGeom prst="rect">
            <a:avLst/>
          </a:prstGeom>
          <a:noFill/>
        </p:spPr>
        <p:txBody>
          <a:bodyPr wrap="square" rtlCol="0">
            <a:spAutoFit/>
          </a:bodyPr>
          <a:lstStyle/>
          <a:p>
            <a:pPr lvl="0"/>
            <a:r>
              <a:rPr lang="fr-FR" sz="3600" b="1" dirty="0">
                <a:solidFill>
                  <a:schemeClr val="bg2">
                    <a:lumMod val="50000"/>
                  </a:schemeClr>
                </a:solidFill>
              </a:rPr>
              <a:t>Mandates </a:t>
            </a:r>
            <a:endParaRPr lang="fr-FR" sz="3600" dirty="0">
              <a:solidFill>
                <a:schemeClr val="bg2">
                  <a:lumMod val="50000"/>
                </a:schemeClr>
              </a:solidFill>
            </a:endParaRPr>
          </a:p>
        </p:txBody>
      </p:sp>
    </p:spTree>
    <p:extLst>
      <p:ext uri="{BB962C8B-B14F-4D97-AF65-F5344CB8AC3E}">
        <p14:creationId xmlns:p14="http://schemas.microsoft.com/office/powerpoint/2010/main" val="4263059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BCBBCD-822F-EE46-B660-1F007BECA4BB}"/>
              </a:ext>
            </a:extLst>
          </p:cNvPr>
          <p:cNvSpPr/>
          <p:nvPr/>
        </p:nvSpPr>
        <p:spPr>
          <a:xfrm>
            <a:off x="538222" y="1059495"/>
            <a:ext cx="5110224" cy="4524315"/>
          </a:xfrm>
          <a:prstGeom prst="rect">
            <a:avLst/>
          </a:prstGeom>
        </p:spPr>
        <p:txBody>
          <a:bodyPr wrap="square">
            <a:spAutoFit/>
          </a:bodyPr>
          <a:lstStyle/>
          <a:p>
            <a:endParaRPr lang="fr-CA" sz="3600" b="1" dirty="0">
              <a:solidFill>
                <a:schemeClr val="bg1"/>
              </a:solidFill>
            </a:endParaRPr>
          </a:p>
          <a:p>
            <a:r>
              <a:rPr lang="fr-CA" sz="3600" b="1" dirty="0">
                <a:solidFill>
                  <a:schemeClr val="bg1"/>
                </a:solidFill>
              </a:rPr>
              <a:t>THE TRANSFER OF KNOWLEDGE IS A COMPLEX, SOCIAL AND ORGANIZATIONAL PROCESS </a:t>
            </a:r>
          </a:p>
          <a:p>
            <a:r>
              <a:rPr lang="fr-CA" sz="3600" b="1" dirty="0">
                <a:solidFill>
                  <a:schemeClr val="bg1"/>
                </a:solidFill>
              </a:rPr>
              <a:t>(. . .) NOT AN ISOLATED </a:t>
            </a:r>
            <a:r>
              <a:rPr lang="en-US" sz="3600" b="1" dirty="0">
                <a:solidFill>
                  <a:schemeClr val="bg1"/>
                </a:solidFill>
              </a:rPr>
              <a:t>ACTIVITY</a:t>
            </a:r>
            <a:r>
              <a:rPr lang="fr-CA" sz="3600" b="1" dirty="0">
                <a:solidFill>
                  <a:schemeClr val="bg1"/>
                </a:solidFill>
              </a:rPr>
              <a:t>.</a:t>
            </a:r>
          </a:p>
        </p:txBody>
      </p:sp>
    </p:spTree>
    <p:extLst>
      <p:ext uri="{BB962C8B-B14F-4D97-AF65-F5344CB8AC3E}">
        <p14:creationId xmlns:p14="http://schemas.microsoft.com/office/powerpoint/2010/main" val="4116756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09F1A40-D0B3-ED4B-8A02-59D41346F0A3}"/>
              </a:ext>
            </a:extLst>
          </p:cNvPr>
          <p:cNvSpPr txBox="1"/>
          <p:nvPr/>
        </p:nvSpPr>
        <p:spPr>
          <a:xfrm>
            <a:off x="5254494" y="2743201"/>
            <a:ext cx="3220912" cy="1938992"/>
          </a:xfrm>
          <a:prstGeom prst="rect">
            <a:avLst/>
          </a:prstGeom>
          <a:noFill/>
        </p:spPr>
        <p:txBody>
          <a:bodyPr wrap="square" rtlCol="0">
            <a:spAutoFit/>
          </a:bodyPr>
          <a:lstStyle/>
          <a:p>
            <a:pPr algn="r"/>
            <a:r>
              <a:rPr lang="fr-CA" sz="6000" b="1" dirty="0">
                <a:solidFill>
                  <a:schemeClr val="bg1"/>
                </a:solidFill>
              </a:rPr>
              <a:t> HISTORY OF TIESS</a:t>
            </a:r>
            <a:endParaRPr lang="fr-FR" sz="6000" b="1" dirty="0">
              <a:solidFill>
                <a:schemeClr val="bg1"/>
              </a:solidFill>
            </a:endParaRPr>
          </a:p>
        </p:txBody>
      </p:sp>
    </p:spTree>
    <p:extLst>
      <p:ext uri="{BB962C8B-B14F-4D97-AF65-F5344CB8AC3E}">
        <p14:creationId xmlns:p14="http://schemas.microsoft.com/office/powerpoint/2010/main" val="1303085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C452258-1F72-2E48-B475-ECFF3846E155}"/>
              </a:ext>
            </a:extLst>
          </p:cNvPr>
          <p:cNvSpPr txBox="1"/>
          <p:nvPr/>
        </p:nvSpPr>
        <p:spPr>
          <a:xfrm>
            <a:off x="764628" y="2272257"/>
            <a:ext cx="7052441" cy="2554545"/>
          </a:xfrm>
          <a:prstGeom prst="rect">
            <a:avLst/>
          </a:prstGeom>
          <a:noFill/>
        </p:spPr>
        <p:txBody>
          <a:bodyPr wrap="square" rtlCol="0">
            <a:spAutoFit/>
          </a:bodyPr>
          <a:lstStyle/>
          <a:p>
            <a:pPr marL="514350" indent="-514350">
              <a:spcBef>
                <a:spcPts val="600"/>
              </a:spcBef>
              <a:buFont typeface="Arial" panose="020B0604020202020204" pitchFamily="34" charset="0"/>
              <a:buChar char="•"/>
            </a:pPr>
            <a:r>
              <a:rPr lang="en-CA" sz="3000" dirty="0">
                <a:solidFill>
                  <a:srgbClr val="0B84C8"/>
                </a:solidFill>
              </a:rPr>
              <a:t>UQAM’s Service to communities</a:t>
            </a:r>
          </a:p>
          <a:p>
            <a:pPr marL="514350" indent="-514350">
              <a:spcBef>
                <a:spcPts val="600"/>
              </a:spcBef>
              <a:buFont typeface="Arial" panose="020B0604020202020204" pitchFamily="34" charset="0"/>
              <a:buChar char="•"/>
            </a:pPr>
            <a:r>
              <a:rPr lang="en-CA" sz="3000" dirty="0">
                <a:solidFill>
                  <a:srgbClr val="0B84C8"/>
                </a:solidFill>
              </a:rPr>
              <a:t>Community-University Research Alliances</a:t>
            </a:r>
          </a:p>
          <a:p>
            <a:pPr marL="514350" indent="-514350">
              <a:spcBef>
                <a:spcPts val="600"/>
              </a:spcBef>
              <a:buFont typeface="Arial" panose="020B0604020202020204" pitchFamily="34" charset="0"/>
              <a:buChar char="•"/>
            </a:pPr>
            <a:r>
              <a:rPr lang="en-CA" sz="3000" dirty="0">
                <a:solidFill>
                  <a:srgbClr val="0B84C8"/>
                </a:solidFill>
              </a:rPr>
              <a:t>Willingness to go further than partnership research (change practices)</a:t>
            </a:r>
          </a:p>
        </p:txBody>
      </p:sp>
      <p:sp>
        <p:nvSpPr>
          <p:cNvPr id="6" name="ZoneTexte 5">
            <a:extLst>
              <a:ext uri="{FF2B5EF4-FFF2-40B4-BE49-F238E27FC236}">
                <a16:creationId xmlns:a16="http://schemas.microsoft.com/office/drawing/2014/main" id="{99BD739C-C330-4D49-BADA-A2CB954952A0}"/>
              </a:ext>
            </a:extLst>
          </p:cNvPr>
          <p:cNvSpPr txBox="1"/>
          <p:nvPr/>
        </p:nvSpPr>
        <p:spPr>
          <a:xfrm>
            <a:off x="764628" y="435250"/>
            <a:ext cx="7696200" cy="646331"/>
          </a:xfrm>
          <a:prstGeom prst="rect">
            <a:avLst/>
          </a:prstGeom>
          <a:noFill/>
        </p:spPr>
        <p:txBody>
          <a:bodyPr wrap="square" rtlCol="0">
            <a:spAutoFit/>
          </a:bodyPr>
          <a:lstStyle/>
          <a:p>
            <a:pPr lvl="0"/>
            <a:r>
              <a:rPr lang="fr-FR" sz="3600" b="1" dirty="0" err="1">
                <a:solidFill>
                  <a:schemeClr val="bg2">
                    <a:lumMod val="50000"/>
                  </a:schemeClr>
                </a:solidFill>
              </a:rPr>
              <a:t>Origins</a:t>
            </a:r>
            <a:r>
              <a:rPr lang="fr-FR" sz="3600" b="1" dirty="0">
                <a:solidFill>
                  <a:schemeClr val="bg2">
                    <a:lumMod val="50000"/>
                  </a:schemeClr>
                </a:solidFill>
              </a:rPr>
              <a:t> of TIESS </a:t>
            </a:r>
            <a:endParaRPr lang="fr-FR" sz="3600" dirty="0">
              <a:solidFill>
                <a:schemeClr val="bg2">
                  <a:lumMod val="50000"/>
                </a:schemeClr>
              </a:solidFill>
            </a:endParaRPr>
          </a:p>
        </p:txBody>
      </p:sp>
    </p:spTree>
    <p:extLst>
      <p:ext uri="{BB962C8B-B14F-4D97-AF65-F5344CB8AC3E}">
        <p14:creationId xmlns:p14="http://schemas.microsoft.com/office/powerpoint/2010/main" val="3691350851"/>
      </p:ext>
    </p:extLst>
  </p:cSld>
  <p:clrMapOvr>
    <a:masterClrMapping/>
  </p:clrMapOvr>
</p:sld>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nception personnalisé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nception personnalisé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onception personnalisé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onception personnalisé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Conception personnalisé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7D5C67BCA55648A2B2A6004F9DE117" ma:contentTypeVersion="8" ma:contentTypeDescription="Create a new document." ma:contentTypeScope="" ma:versionID="1ddd1a4fadb2e96b7746549b3261a516">
  <xsd:schema xmlns:xsd="http://www.w3.org/2001/XMLSchema" xmlns:xs="http://www.w3.org/2001/XMLSchema" xmlns:p="http://schemas.microsoft.com/office/2006/metadata/properties" xmlns:ns2="1a850de0-7813-4e16-9115-7b8ca247da8f" xmlns:ns3="f01c0ec2-3ce3-4e66-beca-8d7777ab2c44" targetNamespace="http://schemas.microsoft.com/office/2006/metadata/properties" ma:root="true" ma:fieldsID="235d489252aeb5ac93aed1ba7b110b59" ns2:_="" ns3:_="">
    <xsd:import namespace="1a850de0-7813-4e16-9115-7b8ca247da8f"/>
    <xsd:import namespace="f01c0ec2-3ce3-4e66-beca-8d7777ab2c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50de0-7813-4e16-9115-7b8ca247da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1c0ec2-3ce3-4e66-beca-8d7777ab2c4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0194F8-68D6-494D-8422-E33F44022D9E}">
  <ds:schemaRefs>
    <ds:schemaRef ds:uri="f01c0ec2-3ce3-4e66-beca-8d7777ab2c44"/>
    <ds:schemaRef ds:uri="http://purl.org/dc/terms/"/>
    <ds:schemaRef ds:uri="http://schemas.openxmlformats.org/package/2006/metadata/core-properties"/>
    <ds:schemaRef ds:uri="http://schemas.microsoft.com/office/2006/documentManagement/types"/>
    <ds:schemaRef ds:uri="1a850de0-7813-4e16-9115-7b8ca247da8f"/>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3DB69892-5F07-4BBF-A003-DBCF43F251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50de0-7813-4e16-9115-7b8ca247da8f"/>
    <ds:schemaRef ds:uri="f01c0ec2-3ce3-4e66-beca-8d7777ab2c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15FCE9-C9EA-4D18-A7D1-558928D80F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1056</Words>
  <Application>Microsoft Office PowerPoint</Application>
  <PresentationFormat>화면 슬라이드 쇼(4:3)</PresentationFormat>
  <Paragraphs>231</Paragraphs>
  <Slides>22</Slides>
  <Notes>21</Notes>
  <HiddenSlides>0</HiddenSlides>
  <MMClips>0</MMClips>
  <ScaleCrop>false</ScaleCrop>
  <HeadingPairs>
    <vt:vector size="6" baseType="variant">
      <vt:variant>
        <vt:lpstr>사용한 글꼴</vt:lpstr>
      </vt:variant>
      <vt:variant>
        <vt:i4>6</vt:i4>
      </vt:variant>
      <vt:variant>
        <vt:lpstr>테마</vt:lpstr>
      </vt:variant>
      <vt:variant>
        <vt:i4>8</vt:i4>
      </vt:variant>
      <vt:variant>
        <vt:lpstr>슬라이드 제목</vt:lpstr>
      </vt:variant>
      <vt:variant>
        <vt:i4>22</vt:i4>
      </vt:variant>
    </vt:vector>
  </HeadingPairs>
  <TitlesOfParts>
    <vt:vector size="36" baseType="lpstr">
      <vt:lpstr>.AppleSystemUIFont</vt:lpstr>
      <vt:lpstr>ZapfDingbatsITC</vt:lpstr>
      <vt:lpstr>Arial</vt:lpstr>
      <vt:lpstr>Calibri</vt:lpstr>
      <vt:lpstr>Calibri Light</vt:lpstr>
      <vt:lpstr>Wingdings</vt:lpstr>
      <vt:lpstr>Conception personnalisée</vt:lpstr>
      <vt:lpstr>1_Conception personnalisée</vt:lpstr>
      <vt:lpstr>2_Conception personnalisée</vt:lpstr>
      <vt:lpstr>3_Conception personnalisée</vt:lpstr>
      <vt:lpstr>4_Conception personnalisée</vt:lpstr>
      <vt:lpstr>6_Conception personnalisée</vt:lpstr>
      <vt:lpstr>7_Conception personnalisée</vt:lpstr>
      <vt:lpstr>Thème Office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Chongeun Kim</dc:creator>
  <cp:lastModifiedBy>Chongeun Kim</cp:lastModifiedBy>
  <cp:revision>2</cp:revision>
  <dcterms:created xsi:type="dcterms:W3CDTF">2019-03-12T20:29:31Z</dcterms:created>
  <dcterms:modified xsi:type="dcterms:W3CDTF">2019-03-12T23:20:48Z</dcterms:modified>
</cp:coreProperties>
</file>