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74" r:id="rId5"/>
    <p:sldMasterId id="2147483686" r:id="rId6"/>
    <p:sldMasterId id="2147483698" r:id="rId7"/>
    <p:sldMasterId id="2147483807" r:id="rId8"/>
    <p:sldMasterId id="2147483831" r:id="rId9"/>
    <p:sldMasterId id="2147483843" r:id="rId10"/>
    <p:sldMasterId id="2147483855" r:id="rId11"/>
  </p:sldMasterIdLst>
  <p:notesMasterIdLst>
    <p:notesMasterId r:id="rId34"/>
  </p:notesMasterIdLst>
  <p:handoutMasterIdLst>
    <p:handoutMasterId r:id="rId35"/>
  </p:handoutMasterIdLst>
  <p:sldIdLst>
    <p:sldId id="263" r:id="rId12"/>
    <p:sldId id="258" r:id="rId13"/>
    <p:sldId id="256" r:id="rId14"/>
    <p:sldId id="291" r:id="rId15"/>
    <p:sldId id="292" r:id="rId16"/>
    <p:sldId id="310" r:id="rId17"/>
    <p:sldId id="259" r:id="rId18"/>
    <p:sldId id="295" r:id="rId19"/>
    <p:sldId id="296" r:id="rId20"/>
    <p:sldId id="293" r:id="rId21"/>
    <p:sldId id="294" r:id="rId22"/>
    <p:sldId id="290" r:id="rId23"/>
    <p:sldId id="300" r:id="rId24"/>
    <p:sldId id="297" r:id="rId25"/>
    <p:sldId id="268" r:id="rId26"/>
    <p:sldId id="301" r:id="rId27"/>
    <p:sldId id="270" r:id="rId28"/>
    <p:sldId id="306" r:id="rId29"/>
    <p:sldId id="307" r:id="rId30"/>
    <p:sldId id="308" r:id="rId31"/>
    <p:sldId id="309" r:id="rId32"/>
    <p:sldId id="288" r:id="rId33"/>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Guerin" initials="CG" lastIdx="2" clrIdx="0">
    <p:extLst>
      <p:ext uri="{19B8F6BF-5375-455C-9EA6-DF929625EA0E}">
        <p15:presenceInfo xmlns:p15="http://schemas.microsoft.com/office/powerpoint/2012/main" userId="Claire Gue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1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60" autoAdjust="0"/>
    <p:restoredTop sz="93837" autoAdjust="0"/>
  </p:normalViewPr>
  <p:slideViewPr>
    <p:cSldViewPr snapToGrid="0" snapToObjects="1">
      <p:cViewPr varScale="1">
        <p:scale>
          <a:sx n="111" d="100"/>
          <a:sy n="111" d="100"/>
        </p:scale>
        <p:origin x="1134" y="96"/>
      </p:cViewPr>
      <p:guideLst>
        <p:guide orient="horz" pos="2160"/>
        <p:guide pos="2880"/>
      </p:guideLst>
    </p:cSldViewPr>
  </p:slideViewPr>
  <p:notesTextViewPr>
    <p:cViewPr>
      <p:scale>
        <a:sx n="75" d="100"/>
        <a:sy n="75" d="100"/>
      </p:scale>
      <p:origin x="0" y="0"/>
    </p:cViewPr>
  </p:notesText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D3018B3-1E85-A141-A725-D09CA92143BA}" type="datetimeFigureOut">
              <a:rPr lang="fr-FR" smtClean="0"/>
              <a:t>15/03/2019</a:t>
            </a:fld>
            <a:endParaRPr lang="fr-FR"/>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6668F6-6FA6-CB4A-B802-8828C7FF1A8C}" type="slidenum">
              <a:rPr lang="fr-FR" smtClean="0"/>
              <a:t>‹#›</a:t>
            </a:fld>
            <a:endParaRPr lang="fr-FR"/>
          </a:p>
        </p:txBody>
      </p:sp>
    </p:spTree>
    <p:extLst>
      <p:ext uri="{BB962C8B-B14F-4D97-AF65-F5344CB8AC3E}">
        <p14:creationId xmlns:p14="http://schemas.microsoft.com/office/powerpoint/2010/main" val="1364144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300632-0832-E149-8A7C-0CF79843CA25}" type="datetimeFigureOut">
              <a:rPr lang="fr-FR" smtClean="0"/>
              <a:t>15/03/2019</a:t>
            </a:fld>
            <a:endParaRPr lang="fr-FR"/>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F4D0A5-01A0-D147-8EA4-999218B610E9}" type="slidenum">
              <a:rPr lang="fr-FR" smtClean="0"/>
              <a:t>‹#›</a:t>
            </a:fld>
            <a:endParaRPr lang="fr-FR"/>
          </a:p>
        </p:txBody>
      </p:sp>
    </p:spTree>
    <p:extLst>
      <p:ext uri="{BB962C8B-B14F-4D97-AF65-F5344CB8AC3E}">
        <p14:creationId xmlns:p14="http://schemas.microsoft.com/office/powerpoint/2010/main" val="89547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asserelles.quebec/lexique/terme/communaute-de-pratiqu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F5760164-A6FF-494F-A425-E7257050D318}" type="slidenum">
              <a:rPr lang="fr-FR" smtClean="0"/>
              <a:t>1</a:t>
            </a:fld>
            <a:endParaRPr lang="fr-FR"/>
          </a:p>
        </p:txBody>
      </p:sp>
    </p:spTree>
    <p:extLst>
      <p:ext uri="{BB962C8B-B14F-4D97-AF65-F5344CB8AC3E}">
        <p14:creationId xmlns:p14="http://schemas.microsoft.com/office/powerpoint/2010/main" val="220321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lvl="0" indent="-228600">
              <a:buFont typeface="+mj-lt"/>
              <a:buAutoNum type="arabicPeriod"/>
            </a:pPr>
            <a:r>
              <a:rPr lang="fr-CA" sz="1200" kern="1200" dirty="0">
                <a:solidFill>
                  <a:schemeClr val="tx1"/>
                </a:solidFill>
                <a:effectLst/>
                <a:latin typeface="+mn-lt"/>
                <a:ea typeface="+mn-ea"/>
                <a:cs typeface="+mn-cs"/>
              </a:rPr>
              <a:t>Les connaissances pratiques et théoriques sont aussi importantes les unes que les autres – pour en arriver à ce constat, l’expérience québécoise s’enracine dans un contexte culturel qui valorise le dialogue.</a:t>
            </a:r>
          </a:p>
          <a:p>
            <a:pPr marL="228600" lvl="0" indent="-228600">
              <a:buFont typeface="+mj-lt"/>
              <a:buAutoNum type="arabicPeriod"/>
            </a:pPr>
            <a:r>
              <a:rPr lang="fr-CA" sz="1200" kern="1200" dirty="0">
                <a:solidFill>
                  <a:schemeClr val="tx1"/>
                </a:solidFill>
                <a:effectLst/>
                <a:latin typeface="+mn-lt"/>
                <a:ea typeface="+mn-ea"/>
                <a:cs typeface="+mn-cs"/>
              </a:rPr>
              <a:t>Il faut organiser, formaliser et médiatiser la rencontre entre ces types de connaissances à travers des lieux et des instances.</a:t>
            </a:r>
          </a:p>
          <a:p>
            <a:pPr marL="228600" lvl="0" indent="-228600">
              <a:buFont typeface="+mj-lt"/>
              <a:buAutoNum type="arabicPeriod"/>
            </a:pPr>
            <a:r>
              <a:rPr lang="fr-CA" sz="1200" kern="1200" dirty="0">
                <a:solidFill>
                  <a:schemeClr val="tx1"/>
                </a:solidFill>
                <a:effectLst/>
                <a:latin typeface="+mn-lt"/>
                <a:ea typeface="+mn-ea"/>
                <a:cs typeface="+mn-cs"/>
              </a:rPr>
              <a:t>Cette rencontre repose sur des aspects relationnels, doit être soutenue par du personnel et nécessite qu’on y consacre du temps, de l’énergie, des ressources.</a:t>
            </a:r>
          </a:p>
          <a:p>
            <a:pPr marL="228600" lvl="0" indent="-228600">
              <a:buFont typeface="+mj-lt"/>
              <a:buAutoNum type="arabicPeriod"/>
            </a:pPr>
            <a:r>
              <a:rPr lang="fr-CA" sz="1200" kern="1200" dirty="0">
                <a:solidFill>
                  <a:schemeClr val="tx1"/>
                </a:solidFill>
                <a:effectLst/>
                <a:latin typeface="+mn-lt"/>
                <a:ea typeface="+mn-ea"/>
                <a:cs typeface="+mn-cs"/>
              </a:rPr>
              <a:t>Cette rencontre doit se faire à la fois pour construire de nouvelles connaissances liées à des contenus spécifiques et pour assurer une gouvernance partenariale qui assure à son tour que les orientations et les décisions sont prises conjointement et répondent aux besoins de tous. </a:t>
            </a:r>
          </a:p>
          <a:p>
            <a:pPr marL="228600" lvl="0" indent="-228600">
              <a:buFont typeface="+mj-lt"/>
              <a:buAutoNum type="arabicPeriod"/>
            </a:pPr>
            <a:r>
              <a:rPr lang="fr-CA" sz="1200" kern="1200" dirty="0">
                <a:solidFill>
                  <a:schemeClr val="tx1"/>
                </a:solidFill>
                <a:effectLst/>
                <a:latin typeface="+mn-lt"/>
                <a:ea typeface="+mn-ea"/>
                <a:cs typeface="+mn-cs"/>
              </a:rPr>
              <a:t>Cette rencontre sera d’autant plus fructueuse si les participants ont des valeurs et des visions de société communes.</a:t>
            </a:r>
          </a:p>
          <a:p>
            <a:pPr marL="228600" lvl="0" indent="-228600">
              <a:buFont typeface="+mj-lt"/>
              <a:buAutoNum type="arabicPeriod"/>
            </a:pPr>
            <a:r>
              <a:rPr lang="fr-CA" sz="1200" kern="1200" dirty="0">
                <a:solidFill>
                  <a:schemeClr val="tx1"/>
                </a:solidFill>
                <a:effectLst/>
                <a:latin typeface="+mn-lt"/>
                <a:ea typeface="+mn-ea"/>
                <a:cs typeface="+mn-cs"/>
              </a:rPr>
              <a:t>Enfin cette rencontre est elle-même une condition d’un élargissement de l’action sur le terrain en permettant une systématisation des apprentissages.</a:t>
            </a:r>
          </a:p>
          <a:p>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10</a:t>
            </a:fld>
            <a:endParaRPr lang="fr-FR"/>
          </a:p>
        </p:txBody>
      </p:sp>
    </p:spTree>
    <p:extLst>
      <p:ext uri="{BB962C8B-B14F-4D97-AF65-F5344CB8AC3E}">
        <p14:creationId xmlns:p14="http://schemas.microsoft.com/office/powerpoint/2010/main" val="312473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La différence ou le saut qualitatif qui s’opère au TIESS par rapport à ce qui se faisait déjà en recherche partenariale est de viser l’intégration des connaissances dans la pratique des organisations. Il y a une réelle volonté de transformation : transformation des pratiques des organisations et, plus globalement, transformation sociale. Il ne suffit pas de diffuser un rapport de recherche, même résumé et vulgarisé, pour intégrer ses conclusions dans la pratique. Le transfert en soi doit être pensé et des ressources spécifiques doivent y être consacrées. Concrètement, le TIESS ne va pas se contenter de produire ou de </a:t>
            </a:r>
            <a:r>
              <a:rPr lang="fr-CA" sz="1200" kern="1200" dirty="0" err="1">
                <a:solidFill>
                  <a:schemeClr val="tx1"/>
                </a:solidFill>
                <a:effectLst/>
                <a:latin typeface="+mn-lt"/>
                <a:ea typeface="+mn-ea"/>
                <a:cs typeface="+mn-cs"/>
              </a:rPr>
              <a:t>coconstruire</a:t>
            </a:r>
            <a:r>
              <a:rPr lang="fr-CA" sz="1200" kern="1200" dirty="0">
                <a:solidFill>
                  <a:schemeClr val="tx1"/>
                </a:solidFill>
                <a:effectLst/>
                <a:latin typeface="+mn-lt"/>
                <a:ea typeface="+mn-ea"/>
                <a:cs typeface="+mn-cs"/>
              </a:rPr>
              <a:t> des connaissances (officiellement, il n’a d’ailleurs pas de mandat de recherche). Dans ses projets, il va suivre deux types de parcours selon la présence ou non d’innovations préexistantes aptes à répondre à un besoin déterminé : </a:t>
            </a:r>
          </a:p>
          <a:p>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11</a:t>
            </a:fld>
            <a:endParaRPr lang="fr-FR"/>
          </a:p>
        </p:txBody>
      </p:sp>
    </p:spTree>
    <p:extLst>
      <p:ext uri="{BB962C8B-B14F-4D97-AF65-F5344CB8AC3E}">
        <p14:creationId xmlns:p14="http://schemas.microsoft.com/office/powerpoint/2010/main" val="3668158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12</a:t>
            </a:fld>
            <a:endParaRPr lang="fr-FR"/>
          </a:p>
        </p:txBody>
      </p:sp>
    </p:spTree>
    <p:extLst>
      <p:ext uri="{BB962C8B-B14F-4D97-AF65-F5344CB8AC3E}">
        <p14:creationId xmlns:p14="http://schemas.microsoft.com/office/powerpoint/2010/main" val="361375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14</a:t>
            </a:fld>
            <a:endParaRPr lang="fr-FR"/>
          </a:p>
        </p:txBody>
      </p:sp>
    </p:spTree>
    <p:extLst>
      <p:ext uri="{BB962C8B-B14F-4D97-AF65-F5344CB8AC3E}">
        <p14:creationId xmlns:p14="http://schemas.microsoft.com/office/powerpoint/2010/main" val="3871909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FR" dirty="0">
                <a:effectLst/>
              </a:rPr>
              <a:t>MODÈLE 1 </a:t>
            </a:r>
          </a:p>
          <a:p>
            <a:pPr defTabSz="931774">
              <a:defRPr/>
            </a:pPr>
            <a:r>
              <a:rPr lang="fr-FR" dirty="0">
                <a:effectLst/>
              </a:rPr>
              <a:t>« Le modèle linéaire distingue deux catégories d'acteurs avec des </a:t>
            </a:r>
            <a:r>
              <a:rPr lang="fr-FR" b="1" dirty="0">
                <a:effectLst/>
              </a:rPr>
              <a:t>préoccupations, des tâches et des expertises différentes </a:t>
            </a:r>
            <a:r>
              <a:rPr lang="fr-FR" dirty="0">
                <a:effectLst/>
              </a:rPr>
              <a:t>: les personnes qui produisent des connaissances et celles qui les utilisent. » </a:t>
            </a:r>
            <a:r>
              <a:rPr lang="fr-FR" i="1" dirty="0">
                <a:effectLst/>
              </a:rPr>
              <a:t>Gélinas et Pilon p. 77) </a:t>
            </a:r>
            <a:r>
              <a:rPr lang="fr-FR" i="0" dirty="0">
                <a:effectLst/>
              </a:rPr>
              <a:t>utilisé notamment en santé.</a:t>
            </a:r>
          </a:p>
          <a:p>
            <a:endParaRPr lang="fr-CA" dirty="0"/>
          </a:p>
          <a:p>
            <a:endParaRPr lang="fr-CA" dirty="0"/>
          </a:p>
          <a:p>
            <a:r>
              <a:rPr lang="fr-CA" dirty="0"/>
              <a:t>M</a:t>
            </a:r>
            <a:r>
              <a:rPr lang="fr-FR" dirty="0"/>
              <a:t>ODÈLE 2 : </a:t>
            </a:r>
          </a:p>
          <a:p>
            <a:pPr defTabSz="465887">
              <a:defRPr/>
            </a:pPr>
            <a:r>
              <a:rPr lang="fr-FR" dirty="0">
                <a:effectLst/>
              </a:rPr>
              <a:t>« c’est l’utilisateur qui formule une demande de recherche pour résoudre un problème » (</a:t>
            </a:r>
            <a:r>
              <a:rPr lang="fr-FR" i="1" dirty="0" err="1">
                <a:effectLst/>
              </a:rPr>
              <a:t>Dagenais</a:t>
            </a:r>
            <a:r>
              <a:rPr lang="fr-FR" i="1" dirty="0">
                <a:effectLst/>
              </a:rPr>
              <a:t> et Robert, p. 20</a:t>
            </a:r>
            <a:r>
              <a:rPr lang="fr-FR" dirty="0">
                <a:effectLst/>
              </a:rPr>
              <a:t>). </a:t>
            </a:r>
          </a:p>
          <a:p>
            <a:pPr defTabSz="465887">
              <a:defRPr/>
            </a:pPr>
            <a:r>
              <a:rPr lang="fr-FR" dirty="0">
                <a:effectLst/>
              </a:rPr>
              <a:t>Souvent utilisé</a:t>
            </a:r>
            <a:r>
              <a:rPr lang="fr-FR" baseline="0" dirty="0">
                <a:effectLst/>
              </a:rPr>
              <a:t> dans le domaine de l’innovation technologique, c’est aussi la vision qui structure l’attribution de nombreux financement public en transfert de connaissances.</a:t>
            </a:r>
            <a:endParaRPr lang="fr-FR" dirty="0">
              <a:effectLst/>
            </a:endParaRPr>
          </a:p>
          <a:p>
            <a:endParaRPr lang="fr-CA" dirty="0"/>
          </a:p>
          <a:p>
            <a:endParaRPr lang="fr-CA" dirty="0"/>
          </a:p>
          <a:p>
            <a:r>
              <a:rPr lang="fr-CA" dirty="0"/>
              <a:t>M</a:t>
            </a:r>
            <a:r>
              <a:rPr lang="fr-FR" dirty="0"/>
              <a:t>ODÈLE 3 : </a:t>
            </a:r>
          </a:p>
          <a:p>
            <a:r>
              <a:rPr lang="fr-FR" dirty="0">
                <a:effectLst/>
              </a:rPr>
              <a:t>Ce modèle postule que plus l</a:t>
            </a:r>
            <a:r>
              <a:rPr lang="fr-FR" b="1" dirty="0">
                <a:effectLst/>
              </a:rPr>
              <a:t>’interaction </a:t>
            </a:r>
            <a:r>
              <a:rPr lang="fr-FR" dirty="0">
                <a:effectLst/>
              </a:rPr>
              <a:t>entre les chercheurs et les utilisateurs s’intensifie et se régularise, plus la connaissance produite est susceptible d’être utilisée. » (</a:t>
            </a:r>
            <a:r>
              <a:rPr lang="fr-FR" i="1" dirty="0" err="1">
                <a:effectLst/>
              </a:rPr>
              <a:t>Dagenais</a:t>
            </a:r>
            <a:r>
              <a:rPr lang="fr-FR" i="1" dirty="0">
                <a:effectLst/>
              </a:rPr>
              <a:t> et Robert, p. 21</a:t>
            </a:r>
            <a:r>
              <a:rPr lang="fr-FR" dirty="0">
                <a:effectLst/>
              </a:rPr>
              <a:t>) ) </a:t>
            </a:r>
          </a:p>
          <a:p>
            <a:endParaRPr lang="fr-FR" dirty="0">
              <a:effectLst/>
            </a:endParaRPr>
          </a:p>
          <a:p>
            <a:r>
              <a:rPr lang="fr-FR" dirty="0">
                <a:effectLst/>
              </a:rPr>
              <a:t>« Il soutient que le passage des connaissances à la pratique relève de </a:t>
            </a:r>
            <a:r>
              <a:rPr lang="fr-FR" b="1" dirty="0">
                <a:effectLst/>
              </a:rPr>
              <a:t>processus d’échanges interactifs</a:t>
            </a:r>
            <a:r>
              <a:rPr lang="fr-FR" dirty="0">
                <a:effectLst/>
              </a:rPr>
              <a:t>, i.e. </a:t>
            </a:r>
            <a:r>
              <a:rPr lang="fr-FR" b="1" dirty="0">
                <a:effectLst/>
              </a:rPr>
              <a:t>multidirectionnels, </a:t>
            </a:r>
            <a:r>
              <a:rPr lang="fr-FR" dirty="0">
                <a:effectLst/>
              </a:rPr>
              <a:t>qui se réalisent à partir </a:t>
            </a:r>
            <a:r>
              <a:rPr lang="fr-FR" b="1" dirty="0">
                <a:effectLst/>
              </a:rPr>
              <a:t>d’interactions soutenues, fréquentes et actives</a:t>
            </a:r>
            <a:r>
              <a:rPr lang="fr-FR" dirty="0">
                <a:effectLst/>
              </a:rPr>
              <a:t> tout au cours du processus de définition des questions de recherche, de réalisation de la recherche, de compréhension des résultats de recherche, de leur dissémination et de leur utilisation. » (</a:t>
            </a:r>
            <a:r>
              <a:rPr lang="fr-FR" i="1" dirty="0" err="1">
                <a:effectLst/>
              </a:rPr>
              <a:t>Trottier</a:t>
            </a:r>
            <a:r>
              <a:rPr lang="fr-FR" dirty="0">
                <a:effectLst/>
              </a:rPr>
              <a:t> </a:t>
            </a:r>
            <a:r>
              <a:rPr lang="fr-FR" i="1" dirty="0">
                <a:effectLst/>
              </a:rPr>
              <a:t>et Champagne p. 5</a:t>
            </a:r>
            <a:r>
              <a:rPr lang="fr-FR" dirty="0">
                <a:effectLst/>
              </a:rPr>
              <a:t>)</a:t>
            </a:r>
          </a:p>
          <a:p>
            <a:endParaRPr lang="fr-FR" dirty="0">
              <a:effectLst/>
            </a:endParaRPr>
          </a:p>
          <a:p>
            <a:r>
              <a:rPr lang="fr-FR" dirty="0">
                <a:effectLst/>
              </a:rPr>
              <a:t>La dimension de réseau d’acteurs est ici central, c’est le réseau qui produit et transfère les connaissances.</a:t>
            </a:r>
          </a:p>
          <a:p>
            <a:endParaRPr lang="es-ES_tradnl" dirty="0"/>
          </a:p>
          <a:p>
            <a:pPr defTabSz="465887">
              <a:defRPr/>
            </a:pPr>
            <a:r>
              <a:rPr lang="fr-FR" dirty="0">
                <a:effectLst/>
              </a:rPr>
              <a:t>Importance</a:t>
            </a:r>
            <a:r>
              <a:rPr lang="fr-FR" baseline="0" dirty="0">
                <a:effectLst/>
              </a:rPr>
              <a:t> de l’animation par les employés du TIESS</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15</a:t>
            </a:fld>
            <a:endParaRPr lang="fr-FR"/>
          </a:p>
        </p:txBody>
      </p:sp>
    </p:spTree>
    <p:extLst>
      <p:ext uri="{BB962C8B-B14F-4D97-AF65-F5344CB8AC3E}">
        <p14:creationId xmlns:p14="http://schemas.microsoft.com/office/powerpoint/2010/main" val="2659428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16</a:t>
            </a:fld>
            <a:endParaRPr lang="fr-FR"/>
          </a:p>
        </p:txBody>
      </p:sp>
    </p:spTree>
    <p:extLst>
      <p:ext uri="{BB962C8B-B14F-4D97-AF65-F5344CB8AC3E}">
        <p14:creationId xmlns:p14="http://schemas.microsoft.com/office/powerpoint/2010/main" val="78817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pPr defTabSz="931774">
              <a:defRPr/>
            </a:pPr>
            <a:fld id="{F5760164-A6FF-494F-A425-E7257050D318}" type="slidenum">
              <a:rPr lang="fr-FR">
                <a:solidFill>
                  <a:prstClr val="black"/>
                </a:solidFill>
                <a:latin typeface="Calibri" panose="020F0502020204030204"/>
              </a:rPr>
              <a:pPr defTabSz="931774">
                <a:defRPr/>
              </a:pPr>
              <a:t>17</a:t>
            </a:fld>
            <a:endParaRPr lang="fr-FR">
              <a:solidFill>
                <a:prstClr val="black"/>
              </a:solidFill>
              <a:latin typeface="Calibri" panose="020F0502020204030204"/>
            </a:endParaRPr>
          </a:p>
        </p:txBody>
      </p:sp>
    </p:spTree>
    <p:extLst>
      <p:ext uri="{BB962C8B-B14F-4D97-AF65-F5344CB8AC3E}">
        <p14:creationId xmlns:p14="http://schemas.microsoft.com/office/powerpoint/2010/main" val="48954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Projet sur le financement et l’investissement participatifs : </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  la réponse à un besoin concret</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2016, les obligations communautaires sont apparues comme une occasion pour les organismes à but non lucratif de mobiliser de nouvelles sources de financement auprès des membres de leur communauté, d’assurer leur développement et de renforcer leur ancrage territorial. </a:t>
            </a:r>
          </a:p>
          <a:p>
            <a:r>
              <a:rPr lang="fr-CA" sz="1200" kern="1200" dirty="0">
                <a:solidFill>
                  <a:schemeClr val="tx1"/>
                </a:solidFill>
                <a:effectLst/>
                <a:latin typeface="+mn-lt"/>
                <a:ea typeface="+mn-ea"/>
                <a:cs typeface="+mn-cs"/>
              </a:rPr>
              <a:t>Afin d’éclairer et documenter cette avenue de financement et de mobilisation, le TIESS a suivi quatre entreprises d’économie sociale qui menaient des projets pilotes de campagnes d’émissions d’obligations communautaires. L’objectif du TIESS était de bâtir des outils pratiques permettant à d’autres entreprises de réitérer l’expérience et de pérenniser ces pratiques d’émission. Un comité, animé par le TIESS, s’est réuni régulièrement durant un an afin d’apprendre ensemble, de partager les défis, les réflexions, les expériences de ces émissions pour permettre la réalisation d’un guide sur l’émission d’obligations. La </a:t>
            </a:r>
            <a:r>
              <a:rPr lang="fr-CA" sz="1200" kern="1200" dirty="0" err="1">
                <a:solidFill>
                  <a:schemeClr val="tx1"/>
                </a:solidFill>
                <a:effectLst/>
                <a:latin typeface="+mn-lt"/>
                <a:ea typeface="+mn-ea"/>
                <a:cs typeface="+mn-cs"/>
              </a:rPr>
              <a:t>coconstruction</a:t>
            </a:r>
            <a:r>
              <a:rPr lang="fr-CA" sz="1200" kern="1200" dirty="0">
                <a:solidFill>
                  <a:schemeClr val="tx1"/>
                </a:solidFill>
                <a:effectLst/>
                <a:latin typeface="+mn-lt"/>
                <a:ea typeface="+mn-ea"/>
                <a:cs typeface="+mn-cs"/>
              </a:rPr>
              <a:t> (mécanisme qui est détaillé plus loin) et un premier transfert de proximité se sont faits avec les entreprises qui ont mené des projets pilotes et avec les membres du comité.</a:t>
            </a:r>
          </a:p>
          <a:p>
            <a:r>
              <a:rPr lang="fr-CA" sz="1200" kern="1200" dirty="0">
                <a:solidFill>
                  <a:schemeClr val="tx1"/>
                </a:solidFill>
                <a:effectLst/>
                <a:latin typeface="+mn-lt"/>
                <a:ea typeface="+mn-ea"/>
                <a:cs typeface="+mn-cs"/>
              </a:rPr>
              <a:t>Le TIESS a produit cinq livrets sur l’émission d’obligations communautaires par les entreprises d’économie sociale. Une fois ces livrets produits, il devait s’assurer qu’ils soient largement utilisés. Il a lui-même fait de nombreuses présentations. Toutefois, il fallait aller plus loin que de faire connaître les grandes lignes. Il fallait s’assurer que l’expertise sur l’émission des obligations se développe chez les accompagnateurs qui œuvrent directement auprès des entreprises. (Le TIESS n’a pas comme mission d’accompagner les entreprises au-delà de projets pilotes). </a:t>
            </a:r>
          </a:p>
          <a:p>
            <a:r>
              <a:rPr lang="fr-CA" sz="1200" kern="1200" dirty="0">
                <a:solidFill>
                  <a:schemeClr val="tx1"/>
                </a:solidFill>
                <a:effectLst/>
                <a:latin typeface="+mn-lt"/>
                <a:ea typeface="+mn-ea"/>
                <a:cs typeface="+mn-cs"/>
              </a:rPr>
              <a:t>Le TIESS a donc mis sur pied une communauté de pratique à laquelle les participants viennent en trios. Dans chaque trio, il y a une entreprise qui souhaite émettre des obligations, un représentant du pôle régional d’économie sociale qui apprend ce que sont les obligations communautaires et un accompagnateur qui se forme à accompagner l’entreprise dans son processus d’émission. Les pôles régionaux seront en mesure d’informer de manière générale sur les obligations communautaires, les accompagnateurs pourront non seulement accompagner d’autres entreprises dans le processus d’émission, mais aussi former d’autres accompagnateurs pour qu’ils deviennent aptes à faire ce type d’accompagnement. Ce fonctionnement en trio permet d’élargir à la fois le nombre d’entreprises déjà touchées et celles qui auront potentiellement accès au service grâce à la multiplication du nombre d’accompagnateurs formés. Cette communauté de pratique sera ensuite déployée à l’échelle de la province. </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À la fin 2018, on dénombre :</a:t>
            </a:r>
          </a:p>
          <a:p>
            <a:r>
              <a:rPr lang="fr-CA" sz="1200" kern="1200" dirty="0">
                <a:solidFill>
                  <a:schemeClr val="tx1"/>
                </a:solidFill>
                <a:effectLst/>
                <a:latin typeface="+mn-lt"/>
                <a:ea typeface="+mn-ea"/>
                <a:cs typeface="+mn-cs"/>
              </a:rPr>
              <a:t>– 25 professionnels formés pour l’accompagnement à l’émission d’obligations communautaires ;</a:t>
            </a:r>
          </a:p>
          <a:p>
            <a:r>
              <a:rPr lang="fr-CA" sz="1200" kern="1200" dirty="0">
                <a:solidFill>
                  <a:schemeClr val="tx1"/>
                </a:solidFill>
                <a:effectLst/>
                <a:latin typeface="+mn-lt"/>
                <a:ea typeface="+mn-ea"/>
                <a:cs typeface="+mn-cs"/>
              </a:rPr>
              <a:t>– 19 entreprises qui ont émis ou sont en cours d’émission d’obligations communautaires ;</a:t>
            </a:r>
          </a:p>
          <a:p>
            <a:r>
              <a:rPr lang="fr-CA" sz="1200" kern="1200" dirty="0">
                <a:solidFill>
                  <a:schemeClr val="tx1"/>
                </a:solidFill>
                <a:effectLst/>
                <a:latin typeface="+mn-lt"/>
                <a:ea typeface="+mn-ea"/>
                <a:cs typeface="+mn-cs"/>
              </a:rPr>
              <a:t>– 685 personnes rejointes à travers 28 activités de formation, d’information et de sensibilisation.</a:t>
            </a: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 Nombre de professionnels formés (à travers les communautés de pratique et les ateliers de formation) : </a:t>
            </a:r>
            <a:r>
              <a:rPr lang="fr-CA" sz="1200" b="1" kern="1200" dirty="0">
                <a:solidFill>
                  <a:schemeClr val="tx1"/>
                </a:solidFill>
                <a:effectLst/>
                <a:latin typeface="+mn-lt"/>
                <a:ea typeface="+mn-ea"/>
                <a:cs typeface="+mn-cs"/>
              </a:rPr>
              <a:t>25 </a:t>
            </a:r>
            <a:r>
              <a:rPr lang="fr-CA" sz="1200" kern="1200" dirty="0">
                <a:solidFill>
                  <a:schemeClr val="tx1"/>
                </a:solidFill>
                <a:effectLst/>
                <a:latin typeface="+mn-lt"/>
                <a:ea typeface="+mn-ea"/>
                <a:cs typeface="+mn-cs"/>
              </a:rPr>
              <a:t>(au-delà des ateliers d’information et de sensibilisation). </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 Nombre de téléchargements du Guide (depuis 30 août 2017) : </a:t>
            </a:r>
          </a:p>
          <a:p>
            <a:r>
              <a:rPr lang="fr-CA" sz="1200" kern="1200" dirty="0">
                <a:solidFill>
                  <a:schemeClr val="tx1"/>
                </a:solidFill>
                <a:effectLst/>
                <a:latin typeface="+mn-lt"/>
                <a:ea typeface="+mn-ea"/>
                <a:cs typeface="+mn-cs"/>
              </a:rPr>
              <a:t>– Le livret 1 a été téléchargé plus de </a:t>
            </a:r>
            <a:r>
              <a:rPr lang="fr-CA" sz="1200" b="1" kern="1200" dirty="0">
                <a:solidFill>
                  <a:schemeClr val="tx1"/>
                </a:solidFill>
                <a:effectLst/>
                <a:latin typeface="+mn-lt"/>
                <a:ea typeface="+mn-ea"/>
                <a:cs typeface="+mn-cs"/>
              </a:rPr>
              <a:t>1100 fois entre le 30 août 2017 et le 30 septembre 2018</a:t>
            </a:r>
            <a:r>
              <a:rPr lang="fr-CA" sz="1200" kern="1200" dirty="0">
                <a:solidFill>
                  <a:schemeClr val="tx1"/>
                </a:solidFill>
                <a:effectLst/>
                <a:latin typeface="+mn-lt"/>
                <a:ea typeface="+mn-ea"/>
                <a:cs typeface="+mn-cs"/>
              </a:rPr>
              <a:t>.</a:t>
            </a:r>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Le guide complet a été téléchargé plus de</a:t>
            </a:r>
            <a:r>
              <a:rPr lang="fr-CA" sz="1200" b="1" kern="1200" dirty="0">
                <a:solidFill>
                  <a:schemeClr val="tx1"/>
                </a:solidFill>
                <a:effectLst/>
                <a:latin typeface="+mn-lt"/>
                <a:ea typeface="+mn-ea"/>
                <a:cs typeface="+mn-cs"/>
              </a:rPr>
              <a:t> 755 fois</a:t>
            </a:r>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Une communauté de pratique est un groupe de personnes qui partagent une pratique ou un champ d’intérêt et qui se rassemblent pour apprendre les uns des autres, pour collaborer et pour créer des solutions innovantes. Source : Passerelles, </a:t>
            </a:r>
            <a:r>
              <a:rPr lang="fr-CA" sz="1200" u="sng" kern="1200" dirty="0">
                <a:solidFill>
                  <a:schemeClr val="tx1"/>
                </a:solidFill>
                <a:effectLst/>
                <a:latin typeface="+mn-lt"/>
                <a:ea typeface="+mn-ea"/>
                <a:cs typeface="+mn-cs"/>
                <a:hlinkClick r:id="rId3"/>
              </a:rPr>
              <a:t>https://passerelles.quebec/lexique/terme/communaute-de-pratique</a:t>
            </a:r>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Présents sur tout le territoire québécois, les pôles régionaux d’économie sociale sont des regroupements d’entreprises et d’acteurs de soutien voués à maximiser la contribution de l’économie sociale au développement des territoires. Ils assurent la réalisation d’actions de soutien au développement entrepreneurial à partir des besoins des entreprises et selon les mandats respectifs de leurs partenaires.</a:t>
            </a:r>
          </a:p>
          <a:p>
            <a:endParaRPr lang="es-ES_tradnl" dirty="0"/>
          </a:p>
        </p:txBody>
      </p:sp>
      <p:sp>
        <p:nvSpPr>
          <p:cNvPr id="4" name="Espace réservé du numéro de diapositive 3"/>
          <p:cNvSpPr>
            <a:spLocks noGrp="1"/>
          </p:cNvSpPr>
          <p:nvPr>
            <p:ph type="sldNum" sz="quarter" idx="10"/>
          </p:nvPr>
        </p:nvSpPr>
        <p:spPr/>
        <p:txBody>
          <a:bodyPr/>
          <a:lstStyle/>
          <a:p>
            <a:fld id="{F5760164-A6FF-494F-A425-E7257050D318}"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2611659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F5760164-A6FF-494F-A425-E7257050D318}"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2917519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20</a:t>
            </a:fld>
            <a:endParaRPr lang="fr-FR"/>
          </a:p>
        </p:txBody>
      </p:sp>
    </p:spTree>
    <p:extLst>
      <p:ext uri="{BB962C8B-B14F-4D97-AF65-F5344CB8AC3E}">
        <p14:creationId xmlns:p14="http://schemas.microsoft.com/office/powerpoint/2010/main" val="305415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2</a:t>
            </a:fld>
            <a:endParaRPr lang="fr-FR"/>
          </a:p>
        </p:txBody>
      </p:sp>
    </p:spTree>
    <p:extLst>
      <p:ext uri="{BB962C8B-B14F-4D97-AF65-F5344CB8AC3E}">
        <p14:creationId xmlns:p14="http://schemas.microsoft.com/office/powerpoint/2010/main" val="137151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21</a:t>
            </a:fld>
            <a:endParaRPr lang="fr-FR"/>
          </a:p>
        </p:txBody>
      </p:sp>
    </p:spTree>
    <p:extLst>
      <p:ext uri="{BB962C8B-B14F-4D97-AF65-F5344CB8AC3E}">
        <p14:creationId xmlns:p14="http://schemas.microsoft.com/office/powerpoint/2010/main" val="20300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a:p>
        </p:txBody>
      </p:sp>
      <p:sp>
        <p:nvSpPr>
          <p:cNvPr id="4" name="Espace réservé du numéro de diapositive 3"/>
          <p:cNvSpPr>
            <a:spLocks noGrp="1"/>
          </p:cNvSpPr>
          <p:nvPr>
            <p:ph type="sldNum" sz="quarter" idx="10"/>
          </p:nvPr>
        </p:nvSpPr>
        <p:spPr/>
        <p:txBody>
          <a:bodyPr/>
          <a:lstStyle/>
          <a:p>
            <a:fld id="{F5760164-A6FF-494F-A425-E7257050D318}" type="slidenum">
              <a:rPr lang="fr-FR" smtClean="0"/>
              <a:t>22</a:t>
            </a:fld>
            <a:endParaRPr lang="fr-FR"/>
          </a:p>
        </p:txBody>
      </p:sp>
    </p:spTree>
    <p:extLst>
      <p:ext uri="{BB962C8B-B14F-4D97-AF65-F5344CB8AC3E}">
        <p14:creationId xmlns:p14="http://schemas.microsoft.com/office/powerpoint/2010/main" val="143155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3</a:t>
            </a:fld>
            <a:endParaRPr lang="fr-FR"/>
          </a:p>
        </p:txBody>
      </p:sp>
    </p:spTree>
    <p:extLst>
      <p:ext uri="{BB962C8B-B14F-4D97-AF65-F5344CB8AC3E}">
        <p14:creationId xmlns:p14="http://schemas.microsoft.com/office/powerpoint/2010/main" val="38045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En plus de sa mission, le TIESS a défini ses intentions. Ainsi, dans ses travaux, le TIESS entend :</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soutenir la capacité d’innovation et le renforcement des capacités collectives dans les territoires ;</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favoriser la démocratisation du savoir et, plus largement, la démocratisation de l’économie et de la société ;</a:t>
            </a:r>
          </a:p>
          <a:p>
            <a:pPr marL="171450" indent="-171450">
              <a:buFont typeface="Arial" panose="020B0604020202020204" pitchFamily="34" charset="0"/>
              <a:buChar char="•"/>
            </a:pPr>
            <a:r>
              <a:rPr lang="fr-CA" sz="1200" kern="1200" dirty="0">
                <a:solidFill>
                  <a:schemeClr val="tx1"/>
                </a:solidFill>
                <a:effectLst/>
                <a:latin typeface="+mn-lt"/>
                <a:ea typeface="+mn-ea"/>
                <a:cs typeface="+mn-cs"/>
              </a:rPr>
              <a:t>œuvrer à la transition sociétale et écologique ainsi qu’à l’instauration d’un modèle de développement inclusif, centré sur la recherche du bien commun</a:t>
            </a:r>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4</a:t>
            </a:fld>
            <a:endParaRPr lang="fr-FR"/>
          </a:p>
        </p:txBody>
      </p:sp>
    </p:spTree>
    <p:extLst>
      <p:ext uri="{BB962C8B-B14F-4D97-AF65-F5344CB8AC3E}">
        <p14:creationId xmlns:p14="http://schemas.microsoft.com/office/powerpoint/2010/main" val="398836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5</a:t>
            </a:fld>
            <a:endParaRPr lang="fr-FR"/>
          </a:p>
        </p:txBody>
      </p:sp>
    </p:spTree>
    <p:extLst>
      <p:ext uri="{BB962C8B-B14F-4D97-AF65-F5344CB8AC3E}">
        <p14:creationId xmlns:p14="http://schemas.microsoft.com/office/powerpoint/2010/main" val="273954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LA VEILLE</a:t>
            </a:r>
            <a:br>
              <a:rPr lang="fr-CA" dirty="0"/>
            </a:br>
            <a:r>
              <a:rPr lang="fr-CA" dirty="0"/>
              <a:t>La veille constitue le premier jalon de la valorisation des connaissances et des expériences. Elle vise à </a:t>
            </a:r>
            <a:r>
              <a:rPr lang="fr-CA" b="1" dirty="0"/>
              <a:t>identifier des expériences porteuses</a:t>
            </a:r>
            <a:r>
              <a:rPr lang="fr-CA" dirty="0"/>
              <a:t>, notamment par l’entremise des antennes régionales et des groupes de travail. Elle repose aussi sur la collaboration avec les chercheurs et d’autres structures de veille afin de </a:t>
            </a:r>
            <a:r>
              <a:rPr lang="fr-CA" b="1" dirty="0"/>
              <a:t>répertorier et diffuser les expériences et les travaux existants</a:t>
            </a:r>
            <a:r>
              <a:rPr lang="fr-CA" dirty="0"/>
              <a:t>, tant au Québec qu’ailleurs dans le monde.</a:t>
            </a:r>
          </a:p>
          <a:p>
            <a:pPr defTabSz="931774">
              <a:defRPr/>
            </a:pPr>
            <a:r>
              <a:rPr lang="fr-CA" b="1" dirty="0"/>
              <a:t>LA LIAISON</a:t>
            </a:r>
            <a:br>
              <a:rPr lang="fr-CA" b="1" dirty="0"/>
            </a:br>
            <a:r>
              <a:rPr lang="fr-CA" dirty="0"/>
              <a:t>L’innovation sociale dans le secteur de l’économie sociale et solidaire est souvent le fruit du travail des organisations et de leurs partenaires. En nous appuyant sur les réseaux existants de praticiens et de chercheurs, sur leurs initiatives et leurs compétences, nous chercherons à </a:t>
            </a:r>
            <a:r>
              <a:rPr lang="fr-CA" b="1" dirty="0"/>
              <a:t>développer et à renforcer les liens</a:t>
            </a:r>
            <a:r>
              <a:rPr lang="fr-CA" dirty="0"/>
              <a:t> entre l’ensemble des acteurs concernés.</a:t>
            </a:r>
          </a:p>
          <a:p>
            <a:endParaRPr lang="fr-FR"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6</a:t>
            </a:fld>
            <a:endParaRPr lang="fr-FR"/>
          </a:p>
        </p:txBody>
      </p:sp>
    </p:spTree>
    <p:extLst>
      <p:ext uri="{BB962C8B-B14F-4D97-AF65-F5344CB8AC3E}">
        <p14:creationId xmlns:p14="http://schemas.microsoft.com/office/powerpoint/2010/main" val="94636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Transfer </a:t>
            </a:r>
            <a:r>
              <a:rPr lang="fr-CA" dirty="0" err="1"/>
              <a:t>is</a:t>
            </a:r>
            <a:r>
              <a:rPr lang="fr-CA" dirty="0"/>
              <a:t> a social and </a:t>
            </a:r>
            <a:r>
              <a:rPr lang="fr-CA" dirty="0" err="1"/>
              <a:t>organizational</a:t>
            </a:r>
            <a:r>
              <a:rPr lang="fr-CA" dirty="0"/>
              <a:t> </a:t>
            </a:r>
            <a:r>
              <a:rPr lang="fr-CA" dirty="0" err="1"/>
              <a:t>process</a:t>
            </a:r>
            <a:r>
              <a:rPr lang="fr-CA" dirty="0"/>
              <a:t>. It</a:t>
            </a:r>
            <a:r>
              <a:rPr lang="fr-CA" baseline="0" dirty="0"/>
              <a:t> </a:t>
            </a:r>
            <a:r>
              <a:rPr lang="fr-CA" baseline="0" dirty="0" err="1"/>
              <a:t>isn’t</a:t>
            </a:r>
            <a:r>
              <a:rPr lang="fr-CA" baseline="0" dirty="0"/>
              <a:t> an </a:t>
            </a:r>
            <a:r>
              <a:rPr lang="fr-CA" baseline="0" dirty="0" err="1"/>
              <a:t>isolated</a:t>
            </a:r>
            <a:r>
              <a:rPr lang="fr-CA" baseline="0" dirty="0"/>
              <a:t> </a:t>
            </a:r>
            <a:r>
              <a:rPr lang="fr-CA" baseline="0" dirty="0" err="1"/>
              <a:t>activity</a:t>
            </a:r>
            <a:r>
              <a:rPr lang="fr-CA" baseline="0" dirty="0"/>
              <a:t>.  </a:t>
            </a:r>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7</a:t>
            </a:fld>
            <a:endParaRPr lang="fr-FR"/>
          </a:p>
        </p:txBody>
      </p:sp>
    </p:spTree>
    <p:extLst>
      <p:ext uri="{BB962C8B-B14F-4D97-AF65-F5344CB8AC3E}">
        <p14:creationId xmlns:p14="http://schemas.microsoft.com/office/powerpoint/2010/main" val="130518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8</a:t>
            </a:fld>
            <a:endParaRPr lang="fr-FR"/>
          </a:p>
        </p:txBody>
      </p:sp>
    </p:spTree>
    <p:extLst>
      <p:ext uri="{BB962C8B-B14F-4D97-AF65-F5344CB8AC3E}">
        <p14:creationId xmlns:p14="http://schemas.microsoft.com/office/powerpoint/2010/main" val="306275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Voir pages 12-14</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La réflexion portée à l’UQAM sur le rôle de l’université dans la société remonte aux années 1970. Dès 1979, à peine 10 ans après sa création, l’UQAM adopte la Politique des services aux collectivités qui permet aux mouvements associatifs (syndicaux, féministes, communautaires…) d’avoir accès aux ressources et aux compétences universitaires. Ce faisant, l’UQAM concrétise sa mission d’université publique axée sur la démocratisation du savoir et son ouverture aux milieux qui participent de plain-pied aux grands débats de société. Le Service aux collectivités lui-même est issu de cette Politique. </a:t>
            </a:r>
          </a:p>
          <a:p>
            <a:r>
              <a:rPr lang="fr-CA" sz="1200" kern="1200" dirty="0">
                <a:solidFill>
                  <a:schemeClr val="tx1"/>
                </a:solidFill>
                <a:effectLst/>
                <a:latin typeface="+mn-lt"/>
                <a:ea typeface="+mn-ea"/>
                <a:cs typeface="+mn-cs"/>
              </a:rPr>
              <a:t>Ainsi, le SAC n’est pas qu’une structure universitaire parmi d’autres. C’est une formule de collaboration institutionnalisée entre l’Université et différents milieux associatifs en vue de permettre l’accès aux ressources universitaires. Cette formule est reconnue par une politique institutionnelle comme faisant partie de la mission universitaire. </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La </a:t>
            </a:r>
            <a:r>
              <a:rPr lang="fr-CA" sz="1200" kern="1200" dirty="0" err="1">
                <a:solidFill>
                  <a:schemeClr val="tx1"/>
                </a:solidFill>
                <a:effectLst/>
                <a:latin typeface="+mn-lt"/>
                <a:ea typeface="+mn-ea"/>
                <a:cs typeface="+mn-cs"/>
              </a:rPr>
              <a:t>coconstruction</a:t>
            </a:r>
            <a:r>
              <a:rPr lang="fr-CA" sz="1200" kern="1200" dirty="0">
                <a:solidFill>
                  <a:schemeClr val="tx1"/>
                </a:solidFill>
                <a:effectLst/>
                <a:latin typeface="+mn-lt"/>
                <a:ea typeface="+mn-ea"/>
                <a:cs typeface="+mn-cs"/>
              </a:rPr>
              <a:t> des connaissances qui s’organise au SAC n’est pas qu’un produit de second ordre de l’enseignement supérieur. Dans une société de la connaissance, ce principe est au contraire appelé à se répandre : le savoir est diffus et multiple. </a:t>
            </a:r>
          </a:p>
          <a:p>
            <a:r>
              <a:rPr lang="fr-CA" sz="1200" kern="1200" dirty="0">
                <a:solidFill>
                  <a:schemeClr val="tx1"/>
                </a:solidFill>
                <a:effectLst/>
                <a:latin typeface="+mn-lt"/>
                <a:ea typeface="+mn-ea"/>
                <a:cs typeface="+mn-cs"/>
              </a:rPr>
              <a:t> </a:t>
            </a:r>
          </a:p>
          <a:p>
            <a:r>
              <a:rPr lang="fr-CA" sz="1200" b="1" kern="1200" dirty="0">
                <a:solidFill>
                  <a:schemeClr val="tx1"/>
                </a:solidFill>
                <a:effectLst/>
                <a:latin typeface="+mn-lt"/>
                <a:ea typeface="+mn-ea"/>
                <a:cs typeface="+mn-cs"/>
              </a:rPr>
              <a:t>Un des legs les plus importants de la tradition de travail du SAC est la reconnaissance de la nécessité de prévoir des instances où des représentants d’organismes et des chercheurs se rencontrent régulièrement pour définir et réaliser conjointement un projet de recherche, de formation ou d’autres formes d’appropriation de connaissances</a:t>
            </a:r>
            <a:r>
              <a:rPr lang="fr-CA" sz="1200" kern="1200" dirty="0">
                <a:solidFill>
                  <a:schemeClr val="tx1"/>
                </a:solidFill>
                <a:effectLst/>
                <a:latin typeface="+mn-lt"/>
                <a:ea typeface="+mn-ea"/>
                <a:cs typeface="+mn-cs"/>
              </a:rPr>
              <a:t>. Certes, les rôles des uns et des autres diffèrent et font parfois l’objet de négociations, d’une reconnaissance réciproque des compétences, des expertises et des connaissances de l’autre, mais l’ensemble des projets et des activités est mené conjointement du début à la fin. Il n’y a pas d’un côté des producteurs de connaissances et de l’autre des utilisateurs passifs. </a:t>
            </a:r>
            <a:r>
              <a:rPr lang="fr-CA" sz="1200" b="1" kern="1200" dirty="0">
                <a:solidFill>
                  <a:schemeClr val="tx1"/>
                </a:solidFill>
                <a:effectLst/>
                <a:latin typeface="+mn-lt"/>
                <a:ea typeface="+mn-ea"/>
                <a:cs typeface="+mn-cs"/>
              </a:rPr>
              <a:t>Cette dynamique de </a:t>
            </a:r>
            <a:r>
              <a:rPr lang="fr-CA" sz="1200" b="1" kern="1200" dirty="0" err="1">
                <a:solidFill>
                  <a:schemeClr val="tx1"/>
                </a:solidFill>
                <a:effectLst/>
                <a:latin typeface="+mn-lt"/>
                <a:ea typeface="+mn-ea"/>
                <a:cs typeface="+mn-cs"/>
              </a:rPr>
              <a:t>coconstruction</a:t>
            </a:r>
            <a:r>
              <a:rPr lang="fr-CA" sz="1200" b="1" kern="1200" dirty="0">
                <a:solidFill>
                  <a:schemeClr val="tx1"/>
                </a:solidFill>
                <a:effectLst/>
                <a:latin typeface="+mn-lt"/>
                <a:ea typeface="+mn-ea"/>
                <a:cs typeface="+mn-cs"/>
              </a:rPr>
              <a:t> implique des mécanismes de rencontre, de coordination, de médiation, de traduction, de mise en perspective, d’évaluation et de rétroaction</a:t>
            </a:r>
            <a:r>
              <a:rPr lang="fr-CA" sz="1200" kern="1200" dirty="0">
                <a:solidFill>
                  <a:schemeClr val="tx1"/>
                </a:solidFill>
                <a:effectLst/>
                <a:latin typeface="+mn-lt"/>
                <a:ea typeface="+mn-ea"/>
                <a:cs typeface="+mn-cs"/>
              </a:rPr>
              <a:t>. La liaison entre les partenaires universitaires et associatifs joue donc ici un rôle central dans la mise en œuvre des conditions pour une </a:t>
            </a:r>
            <a:r>
              <a:rPr lang="fr-CA" sz="1200" kern="1200" dirty="0" err="1">
                <a:solidFill>
                  <a:schemeClr val="tx1"/>
                </a:solidFill>
                <a:effectLst/>
                <a:latin typeface="+mn-lt"/>
                <a:ea typeface="+mn-ea"/>
                <a:cs typeface="+mn-cs"/>
              </a:rPr>
              <a:t>coconstruction</a:t>
            </a:r>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La présence d’un personnel professionnel qualifié, responsable de l’animation et de la coordination de ces instances partenariales, est aussi une condition essentielle de ce modèle de </a:t>
            </a:r>
            <a:r>
              <a:rPr lang="fr-CA" sz="1200" kern="1200" dirty="0" err="1">
                <a:solidFill>
                  <a:schemeClr val="tx1"/>
                </a:solidFill>
                <a:effectLst/>
                <a:latin typeface="+mn-lt"/>
                <a:ea typeface="+mn-ea"/>
                <a:cs typeface="+mn-cs"/>
              </a:rPr>
              <a:t>coconstruction</a:t>
            </a:r>
            <a:r>
              <a:rPr lang="fr-CA" sz="1200" kern="1200" dirty="0">
                <a:solidFill>
                  <a:schemeClr val="tx1"/>
                </a:solidFill>
                <a:effectLst/>
                <a:latin typeface="+mn-lt"/>
                <a:ea typeface="+mn-ea"/>
                <a:cs typeface="+mn-cs"/>
              </a:rPr>
              <a:t>. Les agents de développement au SAC de même que les conseillers en transfert au TIESS assument un rôle clé de liaison, de synthèse, de validation, de diffusion, de mobilisation, de traduction, d’organisation et de mise en perspective. Ils apportent un soutien aux projets, aux activités et aux instances partenariales. </a:t>
            </a:r>
          </a:p>
          <a:p>
            <a:r>
              <a:rPr lang="fr-CA" sz="1200" kern="1200" dirty="0">
                <a:solidFill>
                  <a:schemeClr val="tx1"/>
                </a:solidFill>
                <a:effectLst/>
                <a:latin typeface="+mn-lt"/>
                <a:ea typeface="+mn-ea"/>
                <a:cs typeface="+mn-cs"/>
              </a:rPr>
              <a:t>On entend ici instances au sens générique : comités d’encadrement ou de suivis, comités conjoints, comité des services aux collectivités, groupes de travail, etc. Au-delà des noms et du mandat précis de chaque comité, au SAC ou au TIESS il s’agit d’instances partenariales où se définissent les projets et où se prennent conjointement les décisions.</a:t>
            </a:r>
          </a:p>
          <a:p>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9</a:t>
            </a:fld>
            <a:endParaRPr lang="fr-FR"/>
          </a:p>
        </p:txBody>
      </p:sp>
    </p:spTree>
    <p:extLst>
      <p:ext uri="{BB962C8B-B14F-4D97-AF65-F5344CB8AC3E}">
        <p14:creationId xmlns:p14="http://schemas.microsoft.com/office/powerpoint/2010/main" val="276215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Cliquez et modifiez le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9771564-1412-AC4D-8C82-F7A472855B5F}"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92740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771564-1412-AC4D-8C82-F7A472855B5F}"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2056155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771564-1412-AC4D-8C82-F7A472855B5F}"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50062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C9771564-1412-AC4D-8C82-F7A472855B5F}" type="datetimeFigureOut">
              <a:rPr lang="fr-FR" smtClean="0"/>
              <a:t>15/03/2019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7691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Cliquez et modifiez le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5FE06F5-AC0C-0441-AF30-D46DA00EE089}"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47677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FE06F5-AC0C-0441-AF30-D46DA00EE089}"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968174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p:spPr>
        <p:txBody>
          <a:bodyPr anchor="b"/>
          <a:lstStyle>
            <a:lvl1pPr>
              <a:defRPr sz="4500"/>
            </a:lvl1pPr>
          </a:lstStyle>
          <a:p>
            <a:r>
              <a:rPr lang="fr-FR"/>
              <a:t>Cliquez et modifiez le titre</a:t>
            </a: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5FE06F5-AC0C-0441-AF30-D46DA00EE089}"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625715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5FE06F5-AC0C-0441-AF30-D46DA00EE089}" type="datetimeFigureOut">
              <a:rPr lang="fr-FR" smtClean="0"/>
              <a:t>15/03/2019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7440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p:spPr>
        <p:txBody>
          <a:bodyPr/>
          <a:lstStyle/>
          <a:p>
            <a:r>
              <a:rPr lang="fr-FR"/>
              <a:t>Cliquez et modifiez le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5FE06F5-AC0C-0441-AF30-D46DA00EE089}" type="datetimeFigureOut">
              <a:rPr lang="fr-FR" smtClean="0"/>
              <a:t>15/03/2019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98871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F5FE06F5-AC0C-0441-AF30-D46DA00EE089}" type="datetimeFigureOut">
              <a:rPr lang="fr-FR" smtClean="0"/>
              <a:t>15/03/2019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968028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FE06F5-AC0C-0441-AF30-D46DA00EE089}" type="datetimeFigureOut">
              <a:rPr lang="fr-FR" smtClean="0"/>
              <a:t>15/03/2019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31816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771564-1412-AC4D-8C82-F7A472855B5F}"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535425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5FE06F5-AC0C-0441-AF30-D46DA00EE089}" type="datetimeFigureOut">
              <a:rPr lang="fr-FR" smtClean="0"/>
              <a:t>15/03/2019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200622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5FE06F5-AC0C-0441-AF30-D46DA00EE089}" type="datetimeFigureOut">
              <a:rPr lang="fr-FR" smtClean="0"/>
              <a:t>15/03/2019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312342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FE06F5-AC0C-0441-AF30-D46DA00EE089}"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092431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FE06F5-AC0C-0441-AF30-D46DA00EE089}"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658404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Cliquez et modifiez le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3AE84B7-BF14-1648-A016-FF5F3D9F55A8}"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2088347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AE84B7-BF14-1648-A016-FF5F3D9F55A8}"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377941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p:spPr>
        <p:txBody>
          <a:bodyPr anchor="b"/>
          <a:lstStyle>
            <a:lvl1pPr>
              <a:defRPr sz="4500"/>
            </a:lvl1pPr>
          </a:lstStyle>
          <a:p>
            <a:r>
              <a:rPr lang="fr-FR"/>
              <a:t>Cliquez et modifiez le titre</a:t>
            </a: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3AE84B7-BF14-1648-A016-FF5F3D9F55A8}"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947444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3AE84B7-BF14-1648-A016-FF5F3D9F55A8}" type="datetimeFigureOut">
              <a:rPr lang="fr-FR" smtClean="0"/>
              <a:t>15/03/2019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902086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p:spPr>
        <p:txBody>
          <a:bodyPr/>
          <a:lstStyle/>
          <a:p>
            <a:r>
              <a:rPr lang="fr-FR"/>
              <a:t>Cliquez et modifiez le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3AE84B7-BF14-1648-A016-FF5F3D9F55A8}" type="datetimeFigureOut">
              <a:rPr lang="fr-FR" smtClean="0"/>
              <a:t>15/03/2019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28871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53AE84B7-BF14-1648-A016-FF5F3D9F55A8}" type="datetimeFigureOut">
              <a:rPr lang="fr-FR" smtClean="0"/>
              <a:t>15/03/2019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27227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p:spPr>
        <p:txBody>
          <a:bodyPr anchor="b"/>
          <a:lstStyle>
            <a:lvl1pPr>
              <a:defRPr sz="4500"/>
            </a:lvl1pPr>
          </a:lstStyle>
          <a:p>
            <a:r>
              <a:rPr lang="fr-FR"/>
              <a:t>Cliquez et modifiez le titre</a:t>
            </a: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9771564-1412-AC4D-8C82-F7A472855B5F}"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939662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3AE84B7-BF14-1648-A016-FF5F3D9F55A8}" type="datetimeFigureOut">
              <a:rPr lang="fr-FR" smtClean="0"/>
              <a:t>15/03/2019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574023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3AE84B7-BF14-1648-A016-FF5F3D9F55A8}" type="datetimeFigureOut">
              <a:rPr lang="fr-FR" smtClean="0"/>
              <a:t>15/03/2019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124590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3AE84B7-BF14-1648-A016-FF5F3D9F55A8}" type="datetimeFigureOut">
              <a:rPr lang="fr-FR" smtClean="0"/>
              <a:t>15/03/2019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986905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AE84B7-BF14-1648-A016-FF5F3D9F55A8}"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909558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AE84B7-BF14-1648-A016-FF5F3D9F55A8}" type="datetimeFigureOut">
              <a:rPr lang="fr-FR" smtClean="0"/>
              <a:t>15/03/2019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945886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fr-FR"/>
              <a:t>Cliquez et modifiez le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2CD4C02-5D29-D14E-9D50-8012F9B50123}" type="datetimeFigureOut">
              <a:rPr lang="fr-FR" smtClean="0"/>
              <a:t>15/03/2019</a:t>
            </a:fld>
            <a:endParaRPr lang="fr-FR"/>
          </a:p>
        </p:txBody>
      </p:sp>
      <p:sp>
        <p:nvSpPr>
          <p:cNvPr id="5" name="Espace réservé du pied de page 4"/>
          <p:cNvSpPr>
            <a:spLocks noGrp="1"/>
          </p:cNvSpPr>
          <p:nvPr>
            <p:ph type="ftr" sz="quarter" idx="11"/>
          </p:nvPr>
        </p:nvSpPr>
        <p:spPr>
          <a:xfrm>
            <a:off x="3028950" y="6356353"/>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350175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8"/>
            <a:ext cx="7886700" cy="1325563"/>
          </a:xfrm>
          <a:prstGeom prst="rect">
            <a:avLst/>
          </a:prstGeom>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CD4C02-5D29-D14E-9D50-8012F9B50123}" type="datetimeFigureOut">
              <a:rPr lang="fr-FR" smtClean="0"/>
              <a:t>15/03/2019</a:t>
            </a:fld>
            <a:endParaRPr lang="fr-FR"/>
          </a:p>
        </p:txBody>
      </p:sp>
      <p:sp>
        <p:nvSpPr>
          <p:cNvPr id="5" name="Espace réservé du pied de page 4"/>
          <p:cNvSpPr>
            <a:spLocks noGrp="1"/>
          </p:cNvSpPr>
          <p:nvPr>
            <p:ph type="ftr" sz="quarter" idx="11"/>
          </p:nvPr>
        </p:nvSpPr>
        <p:spPr>
          <a:xfrm>
            <a:off x="3028950" y="6356353"/>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2088136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a:prstGeom prst="rect">
            <a:avLst/>
          </a:prstGeom>
        </p:spPr>
        <p:txBody>
          <a:bodyPr anchor="b"/>
          <a:lstStyle>
            <a:lvl1pPr>
              <a:defRPr sz="4500"/>
            </a:lvl1pPr>
          </a:lstStyle>
          <a:p>
            <a:r>
              <a:rPr lang="fr-FR"/>
              <a:t>Cliquez et modifiez le titre</a:t>
            </a: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2CD4C02-5D29-D14E-9D50-8012F9B50123}" type="datetimeFigureOut">
              <a:rPr lang="fr-FR" smtClean="0"/>
              <a:t>15/03/2019</a:t>
            </a:fld>
            <a:endParaRPr lang="fr-FR"/>
          </a:p>
        </p:txBody>
      </p:sp>
      <p:sp>
        <p:nvSpPr>
          <p:cNvPr id="5" name="Espace réservé du pied de page 4"/>
          <p:cNvSpPr>
            <a:spLocks noGrp="1"/>
          </p:cNvSpPr>
          <p:nvPr>
            <p:ph type="ftr" sz="quarter" idx="11"/>
          </p:nvPr>
        </p:nvSpPr>
        <p:spPr>
          <a:xfrm>
            <a:off x="3028950" y="6356353"/>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140782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8"/>
            <a:ext cx="7886700" cy="1325563"/>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2CD4C02-5D29-D14E-9D50-8012F9B50123}" type="datetimeFigureOut">
              <a:rPr lang="fr-FR" smtClean="0"/>
              <a:t>15/03/2019</a:t>
            </a:fld>
            <a:endParaRPr lang="fr-FR"/>
          </a:p>
        </p:txBody>
      </p:sp>
      <p:sp>
        <p:nvSpPr>
          <p:cNvPr id="6" name="Espace réservé du pied de page 5"/>
          <p:cNvSpPr>
            <a:spLocks noGrp="1"/>
          </p:cNvSpPr>
          <p:nvPr>
            <p:ph type="ftr" sz="quarter" idx="11"/>
          </p:nvPr>
        </p:nvSpPr>
        <p:spPr>
          <a:xfrm>
            <a:off x="3028950" y="6356353"/>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404519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a:prstGeom prst="rect">
            <a:avLst/>
          </a:prstGeom>
        </p:spPr>
        <p:txBody>
          <a:bodyPr/>
          <a:lstStyle/>
          <a:p>
            <a:r>
              <a:rPr lang="fr-FR"/>
              <a:t>Cliquez et modifiez le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CD4C02-5D29-D14E-9D50-8012F9B50123}" type="datetimeFigureOut">
              <a:rPr lang="fr-FR" smtClean="0"/>
              <a:t>15/03/2019</a:t>
            </a:fld>
            <a:endParaRPr lang="fr-FR"/>
          </a:p>
        </p:txBody>
      </p:sp>
      <p:sp>
        <p:nvSpPr>
          <p:cNvPr id="8" name="Espace réservé du pied de page 7"/>
          <p:cNvSpPr>
            <a:spLocks noGrp="1"/>
          </p:cNvSpPr>
          <p:nvPr>
            <p:ph type="ftr" sz="quarter" idx="11"/>
          </p:nvPr>
        </p:nvSpPr>
        <p:spPr>
          <a:xfrm>
            <a:off x="3028950" y="6356353"/>
            <a:ext cx="30861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96873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9771564-1412-AC4D-8C82-F7A472855B5F}" type="datetimeFigureOut">
              <a:rPr lang="fr-FR" smtClean="0"/>
              <a:t>15/03/2019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309065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8"/>
            <a:ext cx="7886700" cy="1325563"/>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12CD4C02-5D29-D14E-9D50-8012F9B50123}" type="datetimeFigureOut">
              <a:rPr lang="fr-FR" smtClean="0"/>
              <a:t>15/03/2019</a:t>
            </a:fld>
            <a:endParaRPr lang="fr-FR"/>
          </a:p>
        </p:txBody>
      </p:sp>
      <p:sp>
        <p:nvSpPr>
          <p:cNvPr id="4" name="Espace réservé du pied de page 3"/>
          <p:cNvSpPr>
            <a:spLocks noGrp="1"/>
          </p:cNvSpPr>
          <p:nvPr>
            <p:ph type="ftr" sz="quarter" idx="11"/>
          </p:nvPr>
        </p:nvSpPr>
        <p:spPr>
          <a:xfrm>
            <a:off x="3028950" y="6356353"/>
            <a:ext cx="30861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40843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CD4C02-5D29-D14E-9D50-8012F9B50123}" type="datetimeFigureOut">
              <a:rPr lang="fr-FR" smtClean="0"/>
              <a:t>15/03/2019</a:t>
            </a:fld>
            <a:endParaRPr lang="fr-FR"/>
          </a:p>
        </p:txBody>
      </p:sp>
      <p:sp>
        <p:nvSpPr>
          <p:cNvPr id="3" name="Espace réservé du pied de page 2"/>
          <p:cNvSpPr>
            <a:spLocks noGrp="1"/>
          </p:cNvSpPr>
          <p:nvPr>
            <p:ph type="ftr" sz="quarter" idx="11"/>
          </p:nvPr>
        </p:nvSpPr>
        <p:spPr>
          <a:xfrm>
            <a:off x="3028950" y="6356353"/>
            <a:ext cx="30861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634297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a:prstGeom prst="rect">
            <a:avLst/>
          </a:prstGeom>
        </p:spPr>
        <p:txBody>
          <a:bodyPr anchor="b"/>
          <a:lstStyle>
            <a:lvl1pPr>
              <a:defRPr sz="2400"/>
            </a:lvl1pPr>
          </a:lstStyle>
          <a:p>
            <a:r>
              <a:rPr lang="fr-FR"/>
              <a:t>Cliquez et modifiez le titre</a:t>
            </a: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2CD4C02-5D29-D14E-9D50-8012F9B50123}" type="datetimeFigureOut">
              <a:rPr lang="fr-FR" smtClean="0"/>
              <a:t>15/03/2019</a:t>
            </a:fld>
            <a:endParaRPr lang="fr-FR"/>
          </a:p>
        </p:txBody>
      </p:sp>
      <p:sp>
        <p:nvSpPr>
          <p:cNvPr id="6" name="Espace réservé du pied de page 5"/>
          <p:cNvSpPr>
            <a:spLocks noGrp="1"/>
          </p:cNvSpPr>
          <p:nvPr>
            <p:ph type="ftr" sz="quarter" idx="11"/>
          </p:nvPr>
        </p:nvSpPr>
        <p:spPr>
          <a:xfrm>
            <a:off x="3028950" y="6356353"/>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521023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a:prstGeom prst="rect">
            <a:avLst/>
          </a:prstGeom>
        </p:spPr>
        <p:txBody>
          <a:bodyPr anchor="b"/>
          <a:lstStyle>
            <a:lvl1pPr>
              <a:defRPr sz="2400"/>
            </a:lvl1pPr>
          </a:lstStyle>
          <a:p>
            <a:r>
              <a:rPr lang="fr-FR"/>
              <a:t>Cliquez et modifiez le titre</a:t>
            </a: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2CD4C02-5D29-D14E-9D50-8012F9B50123}" type="datetimeFigureOut">
              <a:rPr lang="fr-FR" smtClean="0"/>
              <a:t>15/03/2019</a:t>
            </a:fld>
            <a:endParaRPr lang="fr-FR"/>
          </a:p>
        </p:txBody>
      </p:sp>
      <p:sp>
        <p:nvSpPr>
          <p:cNvPr id="6" name="Espace réservé du pied de page 5"/>
          <p:cNvSpPr>
            <a:spLocks noGrp="1"/>
          </p:cNvSpPr>
          <p:nvPr>
            <p:ph type="ftr" sz="quarter" idx="11"/>
          </p:nvPr>
        </p:nvSpPr>
        <p:spPr>
          <a:xfrm>
            <a:off x="3028950" y="6356353"/>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548816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8"/>
            <a:ext cx="7886700" cy="1325563"/>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CD4C02-5D29-D14E-9D50-8012F9B50123}" type="datetimeFigureOut">
              <a:rPr lang="fr-FR" smtClean="0"/>
              <a:t>15/03/2019</a:t>
            </a:fld>
            <a:endParaRPr lang="fr-FR"/>
          </a:p>
        </p:txBody>
      </p:sp>
      <p:sp>
        <p:nvSpPr>
          <p:cNvPr id="5" name="Espace réservé du pied de page 4"/>
          <p:cNvSpPr>
            <a:spLocks noGrp="1"/>
          </p:cNvSpPr>
          <p:nvPr>
            <p:ph type="ftr" sz="quarter" idx="11"/>
          </p:nvPr>
        </p:nvSpPr>
        <p:spPr>
          <a:xfrm>
            <a:off x="3028950" y="6356353"/>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306520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CD4C02-5D29-D14E-9D50-8012F9B50123}" type="datetimeFigureOut">
              <a:rPr lang="fr-FR" smtClean="0"/>
              <a:t>15/03/2019</a:t>
            </a:fld>
            <a:endParaRPr lang="fr-FR"/>
          </a:p>
        </p:txBody>
      </p:sp>
      <p:sp>
        <p:nvSpPr>
          <p:cNvPr id="5" name="Espace réservé du pied de page 4"/>
          <p:cNvSpPr>
            <a:spLocks noGrp="1"/>
          </p:cNvSpPr>
          <p:nvPr>
            <p:ph type="ftr" sz="quarter" idx="11"/>
          </p:nvPr>
        </p:nvSpPr>
        <p:spPr>
          <a:xfrm>
            <a:off x="3028950" y="6356353"/>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676778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C9771564-1412-AC4D-8C82-F7A472855B5F}"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3454001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771564-1412-AC4D-8C82-F7A472855B5F}"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634006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9771564-1412-AC4D-8C82-F7A472855B5F}"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703458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9771564-1412-AC4D-8C82-F7A472855B5F}" type="datetimeFigureOut">
              <a:rPr lang="fr-FR" smtClean="0"/>
              <a:t>15/03/2019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422482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p:spPr>
        <p:txBody>
          <a:bodyPr/>
          <a:lstStyle/>
          <a:p>
            <a:r>
              <a:rPr lang="fr-FR"/>
              <a:t>Cliquez et modifiez le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9771564-1412-AC4D-8C82-F7A472855B5F}" type="datetimeFigureOut">
              <a:rPr lang="fr-FR" smtClean="0"/>
              <a:t>15/03/2019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847828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9771564-1412-AC4D-8C82-F7A472855B5F}" type="datetimeFigureOut">
              <a:rPr lang="fr-FR" smtClean="0"/>
              <a:t>15/03/2019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3610697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9771564-1412-AC4D-8C82-F7A472855B5F}" type="datetimeFigureOut">
              <a:rPr lang="fr-FR" smtClean="0"/>
              <a:t>15/03/2019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3309637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71564-1412-AC4D-8C82-F7A472855B5F}" type="datetimeFigureOut">
              <a:rPr lang="fr-FR" smtClean="0"/>
              <a:t>15/03/2019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2326978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9771564-1412-AC4D-8C82-F7A472855B5F}" type="datetimeFigureOut">
              <a:rPr lang="fr-FR" smtClean="0"/>
              <a:t>15/03/2019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701353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9771564-1412-AC4D-8C82-F7A472855B5F}" type="datetimeFigureOut">
              <a:rPr lang="fr-FR" smtClean="0"/>
              <a:t>15/03/2019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453498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771564-1412-AC4D-8C82-F7A472855B5F}"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8205982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771564-1412-AC4D-8C82-F7A472855B5F}"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910755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12CD4C02-5D29-D14E-9D50-8012F9B50123}"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883601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CD4C02-5D29-D14E-9D50-8012F9B50123}"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5498867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CD4C02-5D29-D14E-9D50-8012F9B50123}"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60162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C9771564-1412-AC4D-8C82-F7A472855B5F}" type="datetimeFigureOut">
              <a:rPr lang="fr-FR" smtClean="0"/>
              <a:t>15/03/2019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694529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2CD4C02-5D29-D14E-9D50-8012F9B50123}" type="datetimeFigureOut">
              <a:rPr lang="fr-FR" smtClean="0"/>
              <a:t>15/03/2019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34492517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2CD4C02-5D29-D14E-9D50-8012F9B50123}" type="datetimeFigureOut">
              <a:rPr lang="fr-FR" smtClean="0"/>
              <a:t>15/03/2019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0376713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2CD4C02-5D29-D14E-9D50-8012F9B50123}" type="datetimeFigureOut">
              <a:rPr lang="fr-FR" smtClean="0"/>
              <a:t>15/03/2019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90687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D4C02-5D29-D14E-9D50-8012F9B50123}" type="datetimeFigureOut">
              <a:rPr lang="fr-FR" smtClean="0"/>
              <a:t>15/03/2019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1286089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2CD4C02-5D29-D14E-9D50-8012F9B50123}" type="datetimeFigureOut">
              <a:rPr lang="fr-FR" smtClean="0"/>
              <a:t>15/03/2019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3811947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2CD4C02-5D29-D14E-9D50-8012F9B50123}" type="datetimeFigureOut">
              <a:rPr lang="fr-FR" smtClean="0"/>
              <a:t>15/03/2019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195409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CD4C02-5D29-D14E-9D50-8012F9B50123}"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2557621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CD4C02-5D29-D14E-9D50-8012F9B50123}"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3624030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F5FE06F5-AC0C-0441-AF30-D46DA00EE089}"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186374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FE06F5-AC0C-0441-AF30-D46DA00EE089}"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0271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9771564-1412-AC4D-8C82-F7A472855B5F}" type="datetimeFigureOut">
              <a:rPr lang="fr-FR" smtClean="0"/>
              <a:t>15/03/2019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349784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5FE06F5-AC0C-0441-AF30-D46DA00EE089}"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8415543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5FE06F5-AC0C-0441-AF30-D46DA00EE089}" type="datetimeFigureOut">
              <a:rPr lang="fr-FR" smtClean="0"/>
              <a:t>15/03/2019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488534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5FE06F5-AC0C-0441-AF30-D46DA00EE089}" type="datetimeFigureOut">
              <a:rPr lang="fr-FR" smtClean="0"/>
              <a:t>15/03/2019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34652647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5FE06F5-AC0C-0441-AF30-D46DA00EE089}" type="datetimeFigureOut">
              <a:rPr lang="fr-FR" smtClean="0"/>
              <a:t>15/03/2019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27860000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E06F5-AC0C-0441-AF30-D46DA00EE089}" type="datetimeFigureOut">
              <a:rPr lang="fr-FR" smtClean="0"/>
              <a:t>15/03/2019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4023629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5FE06F5-AC0C-0441-AF30-D46DA00EE089}" type="datetimeFigureOut">
              <a:rPr lang="fr-FR" smtClean="0"/>
              <a:t>15/03/2019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35669529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5FE06F5-AC0C-0441-AF30-D46DA00EE089}" type="datetimeFigureOut">
              <a:rPr lang="fr-FR" smtClean="0"/>
              <a:t>15/03/2019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1506180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FE06F5-AC0C-0441-AF30-D46DA00EE089}"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3495823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FE06F5-AC0C-0441-AF30-D46DA00EE089}" type="datetimeFigureOut">
              <a:rPr lang="fr-FR" smtClean="0"/>
              <a:t>15/03/2019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23360740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9C637A-1202-47E3-814A-17070BCD9DA8}" type="datetimeFigureOut">
              <a:rPr lang="fr-CA" smtClean="0">
                <a:solidFill>
                  <a:prstClr val="black">
                    <a:tint val="75000"/>
                  </a:prstClr>
                </a:solidFill>
              </a:rPr>
              <a:pPr/>
              <a:t>2019-03-15</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FB61D9E-11F2-4A02-9F77-254BD71100CB}"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72902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9771564-1412-AC4D-8C82-F7A472855B5F}" type="datetimeFigureOut">
              <a:rPr lang="fr-FR" smtClean="0"/>
              <a:t>15/03/2019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61894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9771564-1412-AC4D-8C82-F7A472855B5F}" type="datetimeFigureOut">
              <a:rPr lang="fr-FR" smtClean="0"/>
              <a:t>15/03/2019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07443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gi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771564-1412-AC4D-8C82-F7A472855B5F}" type="datetimeFigureOut">
              <a:rPr lang="fr-FR" smtClean="0"/>
              <a:t>15/03/2019</a:t>
            </a:fld>
            <a:endParaRPr lang="fr-FR"/>
          </a:p>
        </p:txBody>
      </p:sp>
      <p:sp>
        <p:nvSpPr>
          <p:cNvPr id="5" name="Espace réservé du pied de page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4A8B52-33E0-574A-BD73-180A5F107A58}" type="slidenum">
              <a:rPr lang="fr-FR" smtClean="0"/>
              <a:t>‹#›</a:t>
            </a:fld>
            <a:endParaRPr lang="fr-FR"/>
          </a:p>
        </p:txBody>
      </p:sp>
      <p:pic>
        <p:nvPicPr>
          <p:cNvPr id="7" name="Picture 2" descr="Z:\TIESS\2015\Graphisme\Powerpoint\TIESS\inside2.jpg"/>
          <p:cNvPicPr>
            <a:picLocks noChangeAspect="1" noChangeArrowheads="1"/>
          </p:cNvPicPr>
          <p:nvPr userDrawn="1"/>
        </p:nvPicPr>
        <p:blipFill>
          <a:blip r:embed="rId14" cstate="print"/>
          <a:srcRect/>
          <a:stretch>
            <a:fillRect/>
          </a:stretch>
        </p:blipFill>
        <p:spPr bwMode="auto">
          <a:xfrm>
            <a:off x="0" y="0"/>
            <a:ext cx="9144000" cy="9144000"/>
          </a:xfrm>
          <a:prstGeom prst="rect">
            <a:avLst/>
          </a:prstGeom>
          <a:noFill/>
        </p:spPr>
      </p:pic>
    </p:spTree>
    <p:extLst>
      <p:ext uri="{BB962C8B-B14F-4D97-AF65-F5344CB8AC3E}">
        <p14:creationId xmlns:p14="http://schemas.microsoft.com/office/powerpoint/2010/main" val="6603869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1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5FE06F5-AC0C-0441-AF30-D46DA00EE089}" type="datetimeFigureOut">
              <a:rPr lang="fr-FR" smtClean="0"/>
              <a:t>15/03/2019</a:t>
            </a:fld>
            <a:endParaRPr lang="fr-FR"/>
          </a:p>
        </p:txBody>
      </p:sp>
      <p:sp>
        <p:nvSpPr>
          <p:cNvPr id="5" name="Espace réservé du pied de page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7F5803-152C-4F40-9B51-5725A1F8A22F}" type="slidenum">
              <a:rPr lang="fr-FR" smtClean="0"/>
              <a:t>‹#›</a:t>
            </a:fld>
            <a:endParaRPr lang="fr-FR"/>
          </a:p>
        </p:txBody>
      </p:sp>
      <p:pic>
        <p:nvPicPr>
          <p:cNvPr id="7" name="Image 6" descr="inside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190" y="-1"/>
            <a:ext cx="9165191" cy="9165191"/>
          </a:xfrm>
          <a:prstGeom prst="rect">
            <a:avLst/>
          </a:prstGeom>
        </p:spPr>
      </p:pic>
    </p:spTree>
    <p:extLst>
      <p:ext uri="{BB962C8B-B14F-4D97-AF65-F5344CB8AC3E}">
        <p14:creationId xmlns:p14="http://schemas.microsoft.com/office/powerpoint/2010/main" val="1500340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AE84B7-BF14-1648-A016-FF5F3D9F55A8}" type="datetimeFigureOut">
              <a:rPr lang="fr-FR" smtClean="0"/>
              <a:t>15/03/2019</a:t>
            </a:fld>
            <a:endParaRPr lang="fr-FR"/>
          </a:p>
        </p:txBody>
      </p:sp>
      <p:sp>
        <p:nvSpPr>
          <p:cNvPr id="5" name="Espace réservé du pied de page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22A20C-1B6A-744F-A109-6B8BD2FA7B50}" type="slidenum">
              <a:rPr lang="fr-FR" smtClean="0"/>
              <a:t>‹#›</a:t>
            </a:fld>
            <a:endParaRPr lang="fr-FR"/>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2" y="4"/>
            <a:ext cx="6857999" cy="6857999"/>
          </a:xfrm>
          <a:prstGeom prst="rect">
            <a:avLst/>
          </a:prstGeom>
        </p:spPr>
      </p:pic>
    </p:spTree>
    <p:extLst>
      <p:ext uri="{BB962C8B-B14F-4D97-AF65-F5344CB8AC3E}">
        <p14:creationId xmlns:p14="http://schemas.microsoft.com/office/powerpoint/2010/main" val="7334144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2CD4C02-5D29-D14E-9D50-8012F9B50123}" type="datetimeFigureOut">
              <a:rPr lang="fr-FR" smtClean="0"/>
              <a:t>15/03/2019</a:t>
            </a:fld>
            <a:endParaRPr lang="fr-F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EF028B-8CA2-9A40-AF4A-29A16EE7AEB1}" type="slidenum">
              <a:rPr lang="fr-FR" smtClean="0"/>
              <a:t>‹#›</a:t>
            </a:fld>
            <a:endParaRPr lang="fr-FR"/>
          </a:p>
        </p:txBody>
      </p:sp>
      <p:pic>
        <p:nvPicPr>
          <p:cNvPr id="7" name="Image 6" descr="pptflip.jpg">
            <a:extLst>
              <a:ext uri="{FF2B5EF4-FFF2-40B4-BE49-F238E27FC236}">
                <a16:creationId xmlns:a16="http://schemas.microsoft.com/office/drawing/2014/main" id="{81BE69A7-2328-7C42-9BA3-D6673431B0F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Tree>
    <p:extLst>
      <p:ext uri="{BB962C8B-B14F-4D97-AF65-F5344CB8AC3E}">
        <p14:creationId xmlns:p14="http://schemas.microsoft.com/office/powerpoint/2010/main" val="5989531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1564-1412-AC4D-8C82-F7A472855B5F}" type="datetimeFigureOut">
              <a:rPr lang="fr-FR" smtClean="0"/>
              <a:t>15/03/2019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A8B52-33E0-574A-BD73-180A5F107A58}" type="slidenum">
              <a:rPr lang="fr-FR" smtClean="0"/>
              <a:t>‹#›</a:t>
            </a:fld>
            <a:endParaRPr lang="fr-FR"/>
          </a:p>
        </p:txBody>
      </p:sp>
      <p:pic>
        <p:nvPicPr>
          <p:cNvPr id="7" name="Picture 2" descr="Z:\TIESS\2015\Graphisme\Powerpoint\TIESS\inside2.jpg">
            <a:extLst>
              <a:ext uri="{FF2B5EF4-FFF2-40B4-BE49-F238E27FC236}">
                <a16:creationId xmlns:a16="http://schemas.microsoft.com/office/drawing/2014/main" id="{95975D56-C95C-9B4B-975F-D8B5173C4F33}"/>
              </a:ext>
            </a:extLst>
          </p:cNvPr>
          <p:cNvPicPr>
            <a:picLocks noChangeAspect="1" noChangeArrowheads="1"/>
          </p:cNvPicPr>
          <p:nvPr userDrawn="1"/>
        </p:nvPicPr>
        <p:blipFill>
          <a:blip r:embed="rId13" cstate="print"/>
          <a:srcRect/>
          <a:stretch>
            <a:fillRect/>
          </a:stretch>
        </p:blipFill>
        <p:spPr bwMode="auto">
          <a:xfrm>
            <a:off x="0" y="0"/>
            <a:ext cx="9144000" cy="9144000"/>
          </a:xfrm>
          <a:prstGeom prst="rect">
            <a:avLst/>
          </a:prstGeom>
          <a:noFill/>
        </p:spPr>
      </p:pic>
    </p:spTree>
    <p:extLst>
      <p:ext uri="{BB962C8B-B14F-4D97-AF65-F5344CB8AC3E}">
        <p14:creationId xmlns:p14="http://schemas.microsoft.com/office/powerpoint/2010/main" val="347135105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1564-1412-AC4D-8C82-F7A472855B5F}" type="datetimeFigureOut">
              <a:rPr lang="fr-FR" smtClean="0"/>
              <a:t>15/03/2019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A8B52-33E0-574A-BD73-180A5F107A58}" type="slidenum">
              <a:rPr lang="fr-FR" smtClean="0"/>
              <a:t>‹#›</a:t>
            </a:fld>
            <a:endParaRPr lang="fr-FR"/>
          </a:p>
        </p:txBody>
      </p:sp>
      <p:pic>
        <p:nvPicPr>
          <p:cNvPr id="7" name="Image 6" descr="pptflip.jpg">
            <a:extLst>
              <a:ext uri="{FF2B5EF4-FFF2-40B4-BE49-F238E27FC236}">
                <a16:creationId xmlns:a16="http://schemas.microsoft.com/office/drawing/2014/main" id="{B3C1152C-1435-A648-97FC-95AA8026717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Tree>
    <p:extLst>
      <p:ext uri="{BB962C8B-B14F-4D97-AF65-F5344CB8AC3E}">
        <p14:creationId xmlns:p14="http://schemas.microsoft.com/office/powerpoint/2010/main" val="310742777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1564-1412-AC4D-8C82-F7A472855B5F}" type="datetimeFigureOut">
              <a:rPr lang="fr-FR" smtClean="0"/>
              <a:t>15/03/2019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A8B52-33E0-574A-BD73-180A5F107A58}" type="slidenum">
              <a:rPr lang="fr-FR" smtClean="0"/>
              <a:t>‹#›</a:t>
            </a:fld>
            <a:endParaRPr lang="fr-FR"/>
          </a:p>
        </p:txBody>
      </p:sp>
      <p:pic>
        <p:nvPicPr>
          <p:cNvPr id="7" name="Image 6" descr="inside3.jpg">
            <a:extLst>
              <a:ext uri="{FF2B5EF4-FFF2-40B4-BE49-F238E27FC236}">
                <a16:creationId xmlns:a16="http://schemas.microsoft.com/office/drawing/2014/main" id="{6EFDC526-F21F-324E-B114-47D9494B75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190" y="-1"/>
            <a:ext cx="9165191" cy="9165191"/>
          </a:xfrm>
          <a:prstGeom prst="rect">
            <a:avLst/>
          </a:prstGeom>
        </p:spPr>
      </p:pic>
    </p:spTree>
    <p:extLst>
      <p:ext uri="{BB962C8B-B14F-4D97-AF65-F5344CB8AC3E}">
        <p14:creationId xmlns:p14="http://schemas.microsoft.com/office/powerpoint/2010/main" val="366074695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9C637A-1202-47E3-814A-17070BCD9DA8}" type="datetimeFigureOut">
              <a:rPr lang="fr-CA" smtClean="0">
                <a:solidFill>
                  <a:prstClr val="black">
                    <a:tint val="75000"/>
                  </a:prstClr>
                </a:solidFill>
              </a:rPr>
              <a:pPr/>
              <a:t>2019-03-15</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B61D9E-11F2-4A02-9F77-254BD71100CB}"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643836735"/>
      </p:ext>
    </p:extLst>
  </p:cSld>
  <p:clrMap bg1="lt1" tx1="dk1" bg2="lt2" tx2="dk2" accent1="accent1" accent2="accent2" accent3="accent3" accent4="accent4" accent5="accent5" accent6="accent6" hlink="hlink" folHlink="folHlink"/>
  <p:sldLayoutIdLst>
    <p:sldLayoutId id="214748385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a:p>
        </p:txBody>
      </p:sp>
      <p:pic>
        <p:nvPicPr>
          <p:cNvPr id="1026" name="Picture 2" descr="Z:\TIESS\2015\Graphisme\Powerpoint\TIESS\Front2.jpg"/>
          <p:cNvPicPr>
            <a:picLocks noChangeAspect="1" noChangeArrowheads="1"/>
          </p:cNvPicPr>
          <p:nvPr/>
        </p:nvPicPr>
        <p:blipFill>
          <a:blip r:embed="rId3" cstate="print"/>
          <a:srcRect/>
          <a:stretch>
            <a:fillRect/>
          </a:stretch>
        </p:blipFill>
        <p:spPr bwMode="auto">
          <a:xfrm>
            <a:off x="0" y="0"/>
            <a:ext cx="9202708" cy="6852557"/>
          </a:xfrm>
          <a:prstGeom prst="rect">
            <a:avLst/>
          </a:prstGeom>
          <a:noFill/>
        </p:spPr>
      </p:pic>
      <p:sp>
        <p:nvSpPr>
          <p:cNvPr id="3" name="ZoneTexte 2"/>
          <p:cNvSpPr txBox="1"/>
          <p:nvPr/>
        </p:nvSpPr>
        <p:spPr>
          <a:xfrm>
            <a:off x="685800" y="745130"/>
            <a:ext cx="4697914" cy="2308324"/>
          </a:xfrm>
          <a:prstGeom prst="rect">
            <a:avLst/>
          </a:prstGeom>
          <a:noFill/>
        </p:spPr>
        <p:txBody>
          <a:bodyPr wrap="square" rtlCol="0">
            <a:spAutoFit/>
          </a:bodyPr>
          <a:lstStyle/>
          <a:p>
            <a:r>
              <a:rPr lang="en-CA" sz="4800" b="1" kern="2200" spc="-140" dirty="0">
                <a:solidFill>
                  <a:srgbClr val="58585A"/>
                </a:solidFill>
              </a:rPr>
              <a:t>TIESS</a:t>
            </a:r>
            <a:r>
              <a:rPr lang="ko-KR" altLang="en-US" sz="4800" b="1" kern="2200" spc="-140" dirty="0">
                <a:solidFill>
                  <a:srgbClr val="58585A"/>
                </a:solidFill>
              </a:rPr>
              <a:t>의</a:t>
            </a:r>
            <a:endParaRPr lang="en-CA" altLang="ko-KR" sz="4800" b="1" kern="2200" spc="-140" dirty="0">
              <a:solidFill>
                <a:srgbClr val="58585A"/>
              </a:solidFill>
            </a:endParaRPr>
          </a:p>
          <a:p>
            <a:r>
              <a:rPr lang="ko-KR" altLang="en-US" sz="4800" b="1" kern="2200" spc="-140" dirty="0">
                <a:solidFill>
                  <a:srgbClr val="58585A"/>
                </a:solidFill>
              </a:rPr>
              <a:t>창립과정과 방법론</a:t>
            </a:r>
            <a:endParaRPr lang="es-ES_tradnl" sz="4800" b="1" kern="2200" spc="-140" dirty="0">
              <a:solidFill>
                <a:srgbClr val="58585A"/>
              </a:solidFill>
            </a:endParaRPr>
          </a:p>
        </p:txBody>
      </p:sp>
      <p:pic>
        <p:nvPicPr>
          <p:cNvPr id="5" name="Picture 4">
            <a:extLst>
              <a:ext uri="{FF2B5EF4-FFF2-40B4-BE49-F238E27FC236}">
                <a16:creationId xmlns:a16="http://schemas.microsoft.com/office/drawing/2014/main" id="{A67055B2-9F26-4194-A9FA-B330571CC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2602" y="5206999"/>
            <a:ext cx="20161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95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656473" y="1436515"/>
            <a:ext cx="7052441" cy="4170372"/>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ko-KR" altLang="en-US" sz="3000" dirty="0">
                <a:solidFill>
                  <a:srgbClr val="0B84C8"/>
                </a:solidFill>
              </a:rPr>
              <a:t>이론적 지식과 실제적 지식의</a:t>
            </a:r>
            <a:r>
              <a:rPr lang="en-CA" altLang="ko-KR" sz="3000" dirty="0">
                <a:solidFill>
                  <a:srgbClr val="0B84C8"/>
                </a:solidFill>
              </a:rPr>
              <a:t> </a:t>
            </a:r>
            <a:r>
              <a:rPr lang="ko-KR" altLang="en-US" sz="3000" dirty="0">
                <a:solidFill>
                  <a:srgbClr val="0B84C8"/>
                </a:solidFill>
              </a:rPr>
              <a:t>동일함</a:t>
            </a:r>
            <a:endParaRPr lang="en-CA"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연구자와 현장 업무자간 의견교환의 중요성</a:t>
            </a:r>
            <a:endParaRPr lang="en-US" altLang="ko-KR"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뛰어난 인재</a:t>
            </a:r>
            <a:r>
              <a:rPr lang="en-CA" sz="3000" dirty="0">
                <a:solidFill>
                  <a:srgbClr val="0B84C8"/>
                </a:solidFill>
              </a:rPr>
              <a:t>, </a:t>
            </a:r>
            <a:r>
              <a:rPr lang="ko-KR" altLang="en-US" sz="3000" dirty="0">
                <a:solidFill>
                  <a:srgbClr val="0B84C8"/>
                </a:solidFill>
              </a:rPr>
              <a:t>시간</a:t>
            </a:r>
            <a:r>
              <a:rPr lang="en-CA" sz="3000" dirty="0">
                <a:solidFill>
                  <a:srgbClr val="0B84C8"/>
                </a:solidFill>
              </a:rPr>
              <a:t>, </a:t>
            </a:r>
            <a:r>
              <a:rPr lang="ko-KR" altLang="en-US" sz="3000" dirty="0">
                <a:solidFill>
                  <a:srgbClr val="0B84C8"/>
                </a:solidFill>
              </a:rPr>
              <a:t>자원</a:t>
            </a:r>
            <a:endParaRPr lang="en-US" altLang="ko-KR" sz="3000" dirty="0">
              <a:solidFill>
                <a:srgbClr val="0B84C8"/>
              </a:solidFill>
            </a:endParaRPr>
          </a:p>
          <a:p>
            <a:pPr>
              <a:spcBef>
                <a:spcPts val="600"/>
              </a:spcBef>
            </a:pPr>
            <a:r>
              <a:rPr lang="en-US" sz="3000" dirty="0">
                <a:solidFill>
                  <a:srgbClr val="0B84C8"/>
                </a:solidFill>
              </a:rPr>
              <a:t>     </a:t>
            </a:r>
            <a:r>
              <a:rPr lang="en-CA" sz="3000" dirty="0">
                <a:solidFill>
                  <a:srgbClr val="0B84C8"/>
                </a:solidFill>
              </a:rPr>
              <a:t> (</a:t>
            </a:r>
            <a:r>
              <a:rPr lang="ko-KR" altLang="en-US" sz="3000" dirty="0">
                <a:solidFill>
                  <a:srgbClr val="0B84C8"/>
                </a:solidFill>
              </a:rPr>
              <a:t>관계적 측면</a:t>
            </a:r>
            <a:r>
              <a:rPr lang="en-CA" sz="3000" dirty="0">
                <a:solidFill>
                  <a:srgbClr val="0B84C8"/>
                </a:solidFill>
              </a:rPr>
              <a:t>)</a:t>
            </a:r>
          </a:p>
          <a:p>
            <a:pPr marL="514350" indent="-514350">
              <a:spcBef>
                <a:spcPts val="600"/>
              </a:spcBef>
              <a:buFont typeface="Arial" panose="020B0604020202020204" pitchFamily="34" charset="0"/>
              <a:buChar char="•"/>
            </a:pPr>
            <a:r>
              <a:rPr lang="ko-KR" altLang="en-US" sz="3000" dirty="0">
                <a:solidFill>
                  <a:srgbClr val="0B84C8"/>
                </a:solidFill>
              </a:rPr>
              <a:t>일반적 조직운영과 구체적 프로젝트의 공동구축</a:t>
            </a:r>
            <a:endParaRPr lang="en-CA" sz="3000" dirty="0">
              <a:solidFill>
                <a:srgbClr val="0B84C8"/>
              </a:solidFill>
            </a:endParaRPr>
          </a:p>
          <a:p>
            <a:pPr marL="514350" indent="-514350">
              <a:spcBef>
                <a:spcPts val="600"/>
              </a:spcBef>
              <a:buFont typeface="Arial" panose="020B0604020202020204" pitchFamily="34" charset="0"/>
              <a:buChar char="•"/>
            </a:pPr>
            <a:endParaRPr lang="en-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ko-KR" altLang="en-US" sz="3600" b="1" dirty="0">
                <a:solidFill>
                  <a:schemeClr val="bg2">
                    <a:lumMod val="50000"/>
                  </a:schemeClr>
                </a:solidFill>
              </a:rPr>
              <a:t>학습</a:t>
            </a:r>
            <a:r>
              <a:rPr lang="fr-FR" sz="3600" b="1" dirty="0">
                <a:solidFill>
                  <a:schemeClr val="bg2">
                    <a:lumMod val="50000"/>
                  </a:schemeClr>
                </a:solidFill>
              </a:rPr>
              <a:t> </a:t>
            </a:r>
            <a:endParaRPr lang="fr-FR" sz="3600" dirty="0">
              <a:solidFill>
                <a:schemeClr val="bg2">
                  <a:lumMod val="50000"/>
                </a:schemeClr>
              </a:solidFill>
            </a:endParaRPr>
          </a:p>
        </p:txBody>
      </p:sp>
    </p:spTree>
    <p:extLst>
      <p:ext uri="{BB962C8B-B14F-4D97-AF65-F5344CB8AC3E}">
        <p14:creationId xmlns:p14="http://schemas.microsoft.com/office/powerpoint/2010/main" val="394977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656473" y="1436515"/>
            <a:ext cx="7052441" cy="4324261"/>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ko-KR" altLang="en-US" sz="3000" dirty="0">
                <a:solidFill>
                  <a:srgbClr val="0B84C8"/>
                </a:solidFill>
              </a:rPr>
              <a:t>현장업무자들의</a:t>
            </a:r>
            <a:r>
              <a:rPr lang="en-CA" sz="3000" dirty="0">
                <a:solidFill>
                  <a:srgbClr val="0B84C8"/>
                </a:solidFill>
              </a:rPr>
              <a:t> </a:t>
            </a:r>
          </a:p>
          <a:p>
            <a:pPr>
              <a:spcBef>
                <a:spcPts val="600"/>
              </a:spcBef>
            </a:pPr>
            <a:r>
              <a:rPr lang="ko-KR" altLang="en-US" sz="3000" dirty="0">
                <a:solidFill>
                  <a:srgbClr val="0B84C8"/>
                </a:solidFill>
              </a:rPr>
              <a:t>      참여유도</a:t>
            </a:r>
            <a:r>
              <a:rPr lang="ko-KR" altLang="en-US" sz="3000" dirty="0">
                <a:solidFill>
                  <a:srgbClr val="0B84C8"/>
                </a:solidFill>
                <a:latin typeface="맑은 고딕" panose="020B0503020000020004" pitchFamily="50" charset="-127"/>
                <a:ea typeface="맑은 고딕" panose="020B0503020000020004" pitchFamily="50" charset="-127"/>
              </a:rPr>
              <a:t>〮</a:t>
            </a:r>
            <a:r>
              <a:rPr lang="ko-KR" altLang="en-US" sz="3000" dirty="0">
                <a:solidFill>
                  <a:srgbClr val="0B84C8"/>
                </a:solidFill>
              </a:rPr>
              <a:t> 동기유발</a:t>
            </a:r>
            <a:endParaRPr lang="en-US" altLang="ko-KR" sz="3000" dirty="0">
              <a:solidFill>
                <a:srgbClr val="0B84C8"/>
              </a:solidFill>
            </a:endParaRPr>
          </a:p>
          <a:p>
            <a:pPr>
              <a:spcBef>
                <a:spcPts val="600"/>
              </a:spcBef>
            </a:pPr>
            <a:endParaRPr lang="en-CA"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연구자들의</a:t>
            </a:r>
            <a:endParaRPr lang="en-US" altLang="ko-KR" sz="3000" dirty="0">
              <a:solidFill>
                <a:srgbClr val="0B84C8"/>
              </a:solidFill>
            </a:endParaRPr>
          </a:p>
          <a:p>
            <a:pPr>
              <a:spcBef>
                <a:spcPts val="600"/>
              </a:spcBef>
            </a:pPr>
            <a:r>
              <a:rPr lang="en-US" sz="3000" dirty="0">
                <a:solidFill>
                  <a:srgbClr val="0B84C8"/>
                </a:solidFill>
              </a:rPr>
              <a:t>      </a:t>
            </a:r>
            <a:r>
              <a:rPr lang="ko-KR" altLang="en-US" sz="3000" dirty="0">
                <a:solidFill>
                  <a:srgbClr val="0B84C8"/>
                </a:solidFill>
              </a:rPr>
              <a:t>참여유도와 동기유발</a:t>
            </a:r>
            <a:endParaRPr lang="en-US" altLang="ko-KR" sz="3000" dirty="0">
              <a:solidFill>
                <a:srgbClr val="0B84C8"/>
              </a:solidFill>
            </a:endParaRPr>
          </a:p>
          <a:p>
            <a:pPr>
              <a:spcBef>
                <a:spcPts val="600"/>
              </a:spcBef>
            </a:pPr>
            <a:endParaRPr lang="en-CA"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파트너십 작업의</a:t>
            </a:r>
            <a:endParaRPr lang="en-US" altLang="ko-KR" sz="3000" dirty="0">
              <a:solidFill>
                <a:srgbClr val="0B84C8"/>
              </a:solidFill>
            </a:endParaRPr>
          </a:p>
          <a:p>
            <a:pPr>
              <a:spcBef>
                <a:spcPts val="600"/>
              </a:spcBef>
            </a:pPr>
            <a:r>
              <a:rPr lang="en-US" sz="3000" dirty="0">
                <a:solidFill>
                  <a:srgbClr val="0B84C8"/>
                </a:solidFill>
              </a:rPr>
              <a:t>      </a:t>
            </a:r>
            <a:r>
              <a:rPr lang="ko-KR" altLang="en-US" sz="3000" dirty="0" err="1">
                <a:solidFill>
                  <a:srgbClr val="0B84C8"/>
                </a:solidFill>
              </a:rPr>
              <a:t>습관화</a:t>
            </a:r>
            <a:r>
              <a:rPr lang="ko-KR" altLang="en-US" sz="3000" dirty="0" err="1">
                <a:solidFill>
                  <a:srgbClr val="0B84C8"/>
                </a:solidFill>
                <a:latin typeface="맑은 고딕" panose="020B0503020000020004" pitchFamily="50" charset="-127"/>
                <a:ea typeface="맑은 고딕" panose="020B0503020000020004" pitchFamily="50" charset="-127"/>
              </a:rPr>
              <a:t>〮</a:t>
            </a:r>
            <a:r>
              <a:rPr lang="ko-KR" altLang="en-US" sz="3000" dirty="0" err="1">
                <a:solidFill>
                  <a:srgbClr val="0B84C8"/>
                </a:solidFill>
              </a:rPr>
              <a:t>목표화</a:t>
            </a:r>
            <a:endParaRPr lang="en-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ko-KR" altLang="en-US" sz="3600" b="1" dirty="0">
                <a:solidFill>
                  <a:schemeClr val="bg2">
                    <a:lumMod val="50000"/>
                  </a:schemeClr>
                </a:solidFill>
              </a:rPr>
              <a:t>성공 요소</a:t>
            </a:r>
            <a:endParaRPr lang="en-CA" sz="3600" dirty="0">
              <a:solidFill>
                <a:schemeClr val="bg2">
                  <a:lumMod val="50000"/>
                </a:schemeClr>
              </a:solidFill>
            </a:endParaRPr>
          </a:p>
        </p:txBody>
      </p:sp>
    </p:spTree>
    <p:extLst>
      <p:ext uri="{BB962C8B-B14F-4D97-AF65-F5344CB8AC3E}">
        <p14:creationId xmlns:p14="http://schemas.microsoft.com/office/powerpoint/2010/main" val="317350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A6E1E5B-9013-D64C-B0A0-4698D9A95A9E}"/>
              </a:ext>
            </a:extLst>
          </p:cNvPr>
          <p:cNvSpPr txBox="1"/>
          <p:nvPr/>
        </p:nvSpPr>
        <p:spPr>
          <a:xfrm>
            <a:off x="2622431" y="2349059"/>
            <a:ext cx="5756944" cy="1938992"/>
          </a:xfrm>
          <a:prstGeom prst="rect">
            <a:avLst/>
          </a:prstGeom>
          <a:noFill/>
        </p:spPr>
        <p:txBody>
          <a:bodyPr wrap="square" rtlCol="0">
            <a:spAutoFit/>
          </a:bodyPr>
          <a:lstStyle/>
          <a:p>
            <a:pPr algn="r"/>
            <a:r>
              <a:rPr lang="ko-KR" altLang="en-US" sz="6000" b="1" dirty="0">
                <a:solidFill>
                  <a:schemeClr val="bg1"/>
                </a:solidFill>
              </a:rPr>
              <a:t>정책 생태계에서</a:t>
            </a:r>
            <a:endParaRPr lang="en-US" altLang="ko-KR" sz="6000" b="1" dirty="0">
              <a:solidFill>
                <a:schemeClr val="bg1"/>
              </a:solidFill>
            </a:endParaRPr>
          </a:p>
          <a:p>
            <a:pPr algn="r"/>
            <a:r>
              <a:rPr lang="en-US" altLang="ko-KR" sz="6000" b="1" dirty="0">
                <a:solidFill>
                  <a:schemeClr val="bg1"/>
                </a:solidFill>
              </a:rPr>
              <a:t>TIESS</a:t>
            </a:r>
            <a:r>
              <a:rPr lang="ko-KR" altLang="en-US" sz="6000" b="1" dirty="0">
                <a:solidFill>
                  <a:schemeClr val="bg1"/>
                </a:solidFill>
              </a:rPr>
              <a:t>의 위치</a:t>
            </a:r>
            <a:r>
              <a:rPr lang="fr-CA" sz="6000" b="1" dirty="0">
                <a:solidFill>
                  <a:schemeClr val="bg1"/>
                </a:solidFill>
              </a:rPr>
              <a:t> </a:t>
            </a:r>
            <a:endParaRPr lang="fr-FR" sz="6000" b="1" dirty="0">
              <a:solidFill>
                <a:schemeClr val="bg1"/>
              </a:solidFill>
            </a:endParaRPr>
          </a:p>
        </p:txBody>
      </p:sp>
    </p:spTree>
    <p:extLst>
      <p:ext uri="{BB962C8B-B14F-4D97-AF65-F5344CB8AC3E}">
        <p14:creationId xmlns:p14="http://schemas.microsoft.com/office/powerpoint/2010/main" val="168950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e 36">
            <a:extLst>
              <a:ext uri="{FF2B5EF4-FFF2-40B4-BE49-F238E27FC236}">
                <a16:creationId xmlns:a16="http://schemas.microsoft.com/office/drawing/2014/main" id="{8F737E30-3EA4-1145-9B4D-D63C167A2A96}"/>
              </a:ext>
            </a:extLst>
          </p:cNvPr>
          <p:cNvGrpSpPr/>
          <p:nvPr/>
        </p:nvGrpSpPr>
        <p:grpSpPr>
          <a:xfrm>
            <a:off x="2488882" y="620395"/>
            <a:ext cx="4166235" cy="1753870"/>
            <a:chOff x="-112824" y="-48817"/>
            <a:chExt cx="4888835" cy="2213113"/>
          </a:xfrm>
        </p:grpSpPr>
        <p:sp>
          <p:nvSpPr>
            <p:cNvPr id="38" name="Organigramme : Alternative 8">
              <a:extLst>
                <a:ext uri="{FF2B5EF4-FFF2-40B4-BE49-F238E27FC236}">
                  <a16:creationId xmlns:a16="http://schemas.microsoft.com/office/drawing/2014/main" id="{DAE35E14-7758-7E40-81A7-C1AA0CE63100}"/>
                </a:ext>
              </a:extLst>
            </p:cNvPr>
            <p:cNvSpPr/>
            <p:nvPr/>
          </p:nvSpPr>
          <p:spPr>
            <a:xfrm>
              <a:off x="-112824" y="-48817"/>
              <a:ext cx="4888835" cy="221311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9" name="Zone de texte 48">
              <a:extLst>
                <a:ext uri="{FF2B5EF4-FFF2-40B4-BE49-F238E27FC236}">
                  <a16:creationId xmlns:a16="http://schemas.microsoft.com/office/drawing/2014/main" id="{49A89D0A-D878-CE44-AFF7-14F6D90FDA0C}"/>
                </a:ext>
              </a:extLst>
            </p:cNvPr>
            <p:cNvSpPr txBox="1"/>
            <p:nvPr/>
          </p:nvSpPr>
          <p:spPr>
            <a:xfrm>
              <a:off x="64432" y="72814"/>
              <a:ext cx="4563207" cy="4051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ko-KR" altLang="en-US" sz="1400" b="1" dirty="0">
                  <a:effectLst/>
                  <a:ea typeface="Calibri" panose="020F0502020204030204" pitchFamily="34" charset="0"/>
                </a:rPr>
                <a:t>사회적경제기업과 네트워크</a:t>
              </a:r>
              <a:endParaRPr lang="fr-CA" sz="1100" dirty="0">
                <a:effectLst/>
                <a:ea typeface="Calibri" panose="020F0502020204030204" pitchFamily="34" charset="0"/>
              </a:endParaRPr>
            </a:p>
          </p:txBody>
        </p:sp>
        <p:grpSp>
          <p:nvGrpSpPr>
            <p:cNvPr id="40" name="Groupe 39">
              <a:extLst>
                <a:ext uri="{FF2B5EF4-FFF2-40B4-BE49-F238E27FC236}">
                  <a16:creationId xmlns:a16="http://schemas.microsoft.com/office/drawing/2014/main" id="{EFC85307-64FC-5149-958F-C7831D6EB6BC}"/>
                </a:ext>
              </a:extLst>
            </p:cNvPr>
            <p:cNvGrpSpPr/>
            <p:nvPr/>
          </p:nvGrpSpPr>
          <p:grpSpPr>
            <a:xfrm>
              <a:off x="463826" y="556591"/>
              <a:ext cx="3477580" cy="1404422"/>
              <a:chOff x="0" y="0"/>
              <a:chExt cx="3477580" cy="1404422"/>
            </a:xfrm>
          </p:grpSpPr>
          <p:sp>
            <p:nvSpPr>
              <p:cNvPr id="41" name="Ellipse 40">
                <a:extLst>
                  <a:ext uri="{FF2B5EF4-FFF2-40B4-BE49-F238E27FC236}">
                    <a16:creationId xmlns:a16="http://schemas.microsoft.com/office/drawing/2014/main" id="{2DA42998-8DA5-8048-A244-A522F05792B2}"/>
                  </a:ext>
                </a:extLst>
              </p:cNvPr>
              <p:cNvSpPr/>
              <p:nvPr/>
            </p:nvSpPr>
            <p:spPr>
              <a:xfrm>
                <a:off x="86139" y="46383"/>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2" name="Ellipse 41">
                <a:extLst>
                  <a:ext uri="{FF2B5EF4-FFF2-40B4-BE49-F238E27FC236}">
                    <a16:creationId xmlns:a16="http://schemas.microsoft.com/office/drawing/2014/main" id="{5DE6C741-0D3A-AE4F-A041-ACCE3E8F8469}"/>
                  </a:ext>
                </a:extLst>
              </p:cNvPr>
              <p:cNvSpPr/>
              <p:nvPr/>
            </p:nvSpPr>
            <p:spPr>
              <a:xfrm>
                <a:off x="689113" y="278296"/>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3" name="Ellipse 42">
                <a:extLst>
                  <a:ext uri="{FF2B5EF4-FFF2-40B4-BE49-F238E27FC236}">
                    <a16:creationId xmlns:a16="http://schemas.microsoft.com/office/drawing/2014/main" id="{F9692E25-A8D7-A943-AC29-9D0D4263C0F3}"/>
                  </a:ext>
                </a:extLst>
              </p:cNvPr>
              <p:cNvSpPr/>
              <p:nvPr/>
            </p:nvSpPr>
            <p:spPr>
              <a:xfrm>
                <a:off x="0" y="868018"/>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4" name="Ellipse 43">
                <a:extLst>
                  <a:ext uri="{FF2B5EF4-FFF2-40B4-BE49-F238E27FC236}">
                    <a16:creationId xmlns:a16="http://schemas.microsoft.com/office/drawing/2014/main" id="{76E2F413-C96F-254D-9218-62732AFA31F5}"/>
                  </a:ext>
                </a:extLst>
              </p:cNvPr>
              <p:cNvSpPr/>
              <p:nvPr/>
            </p:nvSpPr>
            <p:spPr>
              <a:xfrm>
                <a:off x="543339" y="503583"/>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5" name="Ellipse 44">
                <a:extLst>
                  <a:ext uri="{FF2B5EF4-FFF2-40B4-BE49-F238E27FC236}">
                    <a16:creationId xmlns:a16="http://schemas.microsoft.com/office/drawing/2014/main" id="{8C1D12E3-05E2-4F46-92B2-453C2B7E6F89}"/>
                  </a:ext>
                </a:extLst>
              </p:cNvPr>
              <p:cNvSpPr/>
              <p:nvPr/>
            </p:nvSpPr>
            <p:spPr>
              <a:xfrm>
                <a:off x="218661" y="821635"/>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6" name="Ellipse 45">
                <a:extLst>
                  <a:ext uri="{FF2B5EF4-FFF2-40B4-BE49-F238E27FC236}">
                    <a16:creationId xmlns:a16="http://schemas.microsoft.com/office/drawing/2014/main" id="{5A8FC23C-C8B7-6E45-88E7-7832B7756E00}"/>
                  </a:ext>
                </a:extLst>
              </p:cNvPr>
              <p:cNvSpPr/>
              <p:nvPr/>
            </p:nvSpPr>
            <p:spPr>
              <a:xfrm>
                <a:off x="1113183" y="13253"/>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7" name="Ellipse 46">
                <a:extLst>
                  <a:ext uri="{FF2B5EF4-FFF2-40B4-BE49-F238E27FC236}">
                    <a16:creationId xmlns:a16="http://schemas.microsoft.com/office/drawing/2014/main" id="{44BFC24C-5AA5-3148-96DE-18BCC1971721}"/>
                  </a:ext>
                </a:extLst>
              </p:cNvPr>
              <p:cNvSpPr/>
              <p:nvPr/>
            </p:nvSpPr>
            <p:spPr>
              <a:xfrm>
                <a:off x="1583635" y="0"/>
                <a:ext cx="436880" cy="23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8" name="Ellipse 47">
                <a:extLst>
                  <a:ext uri="{FF2B5EF4-FFF2-40B4-BE49-F238E27FC236}">
                    <a16:creationId xmlns:a16="http://schemas.microsoft.com/office/drawing/2014/main" id="{CDB4EBA2-2335-E044-B0CA-977AE56E205E}"/>
                  </a:ext>
                </a:extLst>
              </p:cNvPr>
              <p:cNvSpPr/>
              <p:nvPr/>
            </p:nvSpPr>
            <p:spPr>
              <a:xfrm>
                <a:off x="1504122" y="357809"/>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9" name="Ellipse 48">
                <a:extLst>
                  <a:ext uri="{FF2B5EF4-FFF2-40B4-BE49-F238E27FC236}">
                    <a16:creationId xmlns:a16="http://schemas.microsoft.com/office/drawing/2014/main" id="{29A2B47D-623A-2347-A96A-6DC7A06E5B44}"/>
                  </a:ext>
                </a:extLst>
              </p:cNvPr>
              <p:cNvSpPr/>
              <p:nvPr/>
            </p:nvSpPr>
            <p:spPr>
              <a:xfrm>
                <a:off x="1624416" y="484697"/>
                <a:ext cx="422335" cy="224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0" name="Ellipse 49">
                <a:extLst>
                  <a:ext uri="{FF2B5EF4-FFF2-40B4-BE49-F238E27FC236}">
                    <a16:creationId xmlns:a16="http://schemas.microsoft.com/office/drawing/2014/main" id="{2567DB41-DE7E-A147-8E81-854EAD0C7327}"/>
                  </a:ext>
                </a:extLst>
              </p:cNvPr>
              <p:cNvSpPr/>
              <p:nvPr/>
            </p:nvSpPr>
            <p:spPr>
              <a:xfrm>
                <a:off x="1776808" y="637087"/>
                <a:ext cx="422335" cy="224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1" name="Ellipse 50">
                <a:extLst>
                  <a:ext uri="{FF2B5EF4-FFF2-40B4-BE49-F238E27FC236}">
                    <a16:creationId xmlns:a16="http://schemas.microsoft.com/office/drawing/2014/main" id="{27F430AA-8C3E-5243-A413-432509CAA220}"/>
                  </a:ext>
                </a:extLst>
              </p:cNvPr>
              <p:cNvSpPr/>
              <p:nvPr/>
            </p:nvSpPr>
            <p:spPr>
              <a:xfrm flipV="1">
                <a:off x="1053548" y="583096"/>
                <a:ext cx="437322" cy="198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2" name="Ellipse 51">
                <a:extLst>
                  <a:ext uri="{FF2B5EF4-FFF2-40B4-BE49-F238E27FC236}">
                    <a16:creationId xmlns:a16="http://schemas.microsoft.com/office/drawing/2014/main" id="{FEC114FB-D128-524F-804E-503B77D94049}"/>
                  </a:ext>
                </a:extLst>
              </p:cNvPr>
              <p:cNvSpPr/>
              <p:nvPr/>
            </p:nvSpPr>
            <p:spPr>
              <a:xfrm flipV="1">
                <a:off x="1220244" y="741996"/>
                <a:ext cx="422335" cy="1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3" name="Ellipse 52">
                <a:extLst>
                  <a:ext uri="{FF2B5EF4-FFF2-40B4-BE49-F238E27FC236}">
                    <a16:creationId xmlns:a16="http://schemas.microsoft.com/office/drawing/2014/main" id="{F4D3B91C-FFC8-B74D-88F8-41C866F751B9}"/>
                  </a:ext>
                </a:extLst>
              </p:cNvPr>
              <p:cNvSpPr/>
              <p:nvPr/>
            </p:nvSpPr>
            <p:spPr>
              <a:xfrm flipV="1">
                <a:off x="881270" y="1086679"/>
                <a:ext cx="436880" cy="19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4" name="Ellipse 53">
                <a:extLst>
                  <a:ext uri="{FF2B5EF4-FFF2-40B4-BE49-F238E27FC236}">
                    <a16:creationId xmlns:a16="http://schemas.microsoft.com/office/drawing/2014/main" id="{684CA285-0154-EF49-94E4-C376AE95B009}"/>
                  </a:ext>
                </a:extLst>
              </p:cNvPr>
              <p:cNvSpPr/>
              <p:nvPr/>
            </p:nvSpPr>
            <p:spPr>
              <a:xfrm flipV="1">
                <a:off x="1510748" y="1040296"/>
                <a:ext cx="436880" cy="19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5" name="Ellipse 54">
                <a:extLst>
                  <a:ext uri="{FF2B5EF4-FFF2-40B4-BE49-F238E27FC236}">
                    <a16:creationId xmlns:a16="http://schemas.microsoft.com/office/drawing/2014/main" id="{744BCD40-D29D-7A4B-B23B-D4C027F3F8FE}"/>
                  </a:ext>
                </a:extLst>
              </p:cNvPr>
              <p:cNvSpPr/>
              <p:nvPr/>
            </p:nvSpPr>
            <p:spPr>
              <a:xfrm flipV="1">
                <a:off x="1643394" y="1183659"/>
                <a:ext cx="456091" cy="207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6" name="Ellipse 55">
                <a:extLst>
                  <a:ext uri="{FF2B5EF4-FFF2-40B4-BE49-F238E27FC236}">
                    <a16:creationId xmlns:a16="http://schemas.microsoft.com/office/drawing/2014/main" id="{6560B8A4-F9B8-2E48-B01D-BBCE102A189D}"/>
                  </a:ext>
                </a:extLst>
              </p:cNvPr>
              <p:cNvSpPr/>
              <p:nvPr/>
            </p:nvSpPr>
            <p:spPr>
              <a:xfrm>
                <a:off x="2193306" y="16186"/>
                <a:ext cx="456093" cy="241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7" name="Ellipse 56">
                <a:extLst>
                  <a:ext uri="{FF2B5EF4-FFF2-40B4-BE49-F238E27FC236}">
                    <a16:creationId xmlns:a16="http://schemas.microsoft.com/office/drawing/2014/main" id="{6A503BC5-FBB0-694C-BC9A-C5116A19C095}"/>
                  </a:ext>
                </a:extLst>
              </p:cNvPr>
              <p:cNvSpPr/>
              <p:nvPr/>
            </p:nvSpPr>
            <p:spPr>
              <a:xfrm>
                <a:off x="2505643" y="491323"/>
                <a:ext cx="422335" cy="224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8" name="Ellipse 57">
                <a:extLst>
                  <a:ext uri="{FF2B5EF4-FFF2-40B4-BE49-F238E27FC236}">
                    <a16:creationId xmlns:a16="http://schemas.microsoft.com/office/drawing/2014/main" id="{E46C0073-C101-284D-9467-E8B5EC367C63}"/>
                  </a:ext>
                </a:extLst>
              </p:cNvPr>
              <p:cNvSpPr/>
              <p:nvPr/>
            </p:nvSpPr>
            <p:spPr>
              <a:xfrm>
                <a:off x="2247238" y="875608"/>
                <a:ext cx="422335" cy="224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9" name="Ellipse 58">
                <a:extLst>
                  <a:ext uri="{FF2B5EF4-FFF2-40B4-BE49-F238E27FC236}">
                    <a16:creationId xmlns:a16="http://schemas.microsoft.com/office/drawing/2014/main" id="{24BB3BA7-C41E-F94C-8B51-4D6010561F4B}"/>
                  </a:ext>
                </a:extLst>
              </p:cNvPr>
              <p:cNvSpPr/>
              <p:nvPr/>
            </p:nvSpPr>
            <p:spPr>
              <a:xfrm>
                <a:off x="3021487" y="857575"/>
                <a:ext cx="456093" cy="241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0" name="Ellipse 59">
                <a:extLst>
                  <a:ext uri="{FF2B5EF4-FFF2-40B4-BE49-F238E27FC236}">
                    <a16:creationId xmlns:a16="http://schemas.microsoft.com/office/drawing/2014/main" id="{1875D89E-0942-4647-AC2E-5A1EFC60A6AC}"/>
                  </a:ext>
                </a:extLst>
              </p:cNvPr>
              <p:cNvSpPr/>
              <p:nvPr/>
            </p:nvSpPr>
            <p:spPr>
              <a:xfrm>
                <a:off x="2597437" y="1162323"/>
                <a:ext cx="456554" cy="242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61" name="Ellipse 60">
            <a:extLst>
              <a:ext uri="{FF2B5EF4-FFF2-40B4-BE49-F238E27FC236}">
                <a16:creationId xmlns:a16="http://schemas.microsoft.com/office/drawing/2014/main" id="{A5D0BEAA-A973-9D46-BF4B-FDF29B2A20B6}"/>
              </a:ext>
            </a:extLst>
          </p:cNvPr>
          <p:cNvSpPr/>
          <p:nvPr/>
        </p:nvSpPr>
        <p:spPr>
          <a:xfrm>
            <a:off x="210503" y="185738"/>
            <a:ext cx="8722995" cy="6486525"/>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2" name="Organigramme : Alternative 4">
            <a:extLst>
              <a:ext uri="{FF2B5EF4-FFF2-40B4-BE49-F238E27FC236}">
                <a16:creationId xmlns:a16="http://schemas.microsoft.com/office/drawing/2014/main" id="{AF61590E-9E0D-5E46-8ADF-BDBE416CB29C}"/>
              </a:ext>
            </a:extLst>
          </p:cNvPr>
          <p:cNvSpPr/>
          <p:nvPr/>
        </p:nvSpPr>
        <p:spPr>
          <a:xfrm>
            <a:off x="3731313" y="2254010"/>
            <a:ext cx="1629410" cy="6762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ko-KR" altLang="en-US" sz="1100" dirty="0">
                <a:ea typeface="Calibri" panose="020F0502020204030204" pitchFamily="34" charset="0"/>
              </a:rPr>
              <a:t>네트워킹</a:t>
            </a:r>
            <a:endParaRPr lang="fr-CA" sz="1100" dirty="0">
              <a:effectLst/>
              <a:ea typeface="Calibri" panose="020F0502020204030204" pitchFamily="34" charset="0"/>
            </a:endParaRPr>
          </a:p>
        </p:txBody>
      </p:sp>
      <p:sp>
        <p:nvSpPr>
          <p:cNvPr id="63" name="Organigramme : Préparation 81">
            <a:extLst>
              <a:ext uri="{FF2B5EF4-FFF2-40B4-BE49-F238E27FC236}">
                <a16:creationId xmlns:a16="http://schemas.microsoft.com/office/drawing/2014/main" id="{CCC5B6E9-01FC-4A48-A015-3DA6DF5A840C}"/>
              </a:ext>
            </a:extLst>
          </p:cNvPr>
          <p:cNvSpPr/>
          <p:nvPr/>
        </p:nvSpPr>
        <p:spPr>
          <a:xfrm>
            <a:off x="3019348" y="3092337"/>
            <a:ext cx="3129915" cy="1201420"/>
          </a:xfrm>
          <a:prstGeom prst="flowChartPreparati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ko-KR" altLang="en-US" sz="1100" dirty="0">
                <a:effectLst/>
                <a:ea typeface="Calibri" panose="020F0502020204030204" pitchFamily="34" charset="0"/>
              </a:rPr>
              <a:t>공공정책 </a:t>
            </a:r>
            <a:r>
              <a:rPr lang="ko-KR" altLang="en-US" sz="1100" dirty="0">
                <a:ea typeface="Calibri" panose="020F0502020204030204" pitchFamily="34" charset="0"/>
              </a:rPr>
              <a:t>발의와</a:t>
            </a:r>
            <a:endParaRPr lang="en-US" altLang="ko-KR" sz="1100" dirty="0">
              <a:ea typeface="Calibri" panose="020F0502020204030204" pitchFamily="34" charset="0"/>
            </a:endParaRPr>
          </a:p>
          <a:p>
            <a:pPr algn="ctr">
              <a:spcAft>
                <a:spcPts val="0"/>
              </a:spcAft>
            </a:pPr>
            <a:r>
              <a:rPr lang="ko-KR" altLang="en-US" sz="1100" dirty="0">
                <a:effectLst/>
                <a:ea typeface="Calibri" panose="020F0502020204030204" pitchFamily="34" charset="0"/>
              </a:rPr>
              <a:t>공동 </a:t>
            </a:r>
            <a:r>
              <a:rPr lang="ko-KR" altLang="en-US" sz="1100" dirty="0">
                <a:ea typeface="Calibri" panose="020F0502020204030204" pitchFamily="34" charset="0"/>
              </a:rPr>
              <a:t>구축</a:t>
            </a:r>
            <a:endParaRPr lang="en-CA" sz="1100" dirty="0">
              <a:effectLst/>
              <a:ea typeface="Calibri" panose="020F0502020204030204" pitchFamily="34" charset="0"/>
            </a:endParaRPr>
          </a:p>
        </p:txBody>
      </p:sp>
      <p:sp>
        <p:nvSpPr>
          <p:cNvPr id="64" name="Ellipse 63">
            <a:extLst>
              <a:ext uri="{FF2B5EF4-FFF2-40B4-BE49-F238E27FC236}">
                <a16:creationId xmlns:a16="http://schemas.microsoft.com/office/drawing/2014/main" id="{1796ADBF-E79C-5449-ACA3-7EDF3BC3FE95}"/>
              </a:ext>
            </a:extLst>
          </p:cNvPr>
          <p:cNvSpPr/>
          <p:nvPr/>
        </p:nvSpPr>
        <p:spPr>
          <a:xfrm>
            <a:off x="3700940" y="4452477"/>
            <a:ext cx="1793875" cy="6845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ko-KR" altLang="en-US" sz="1100" dirty="0">
                <a:solidFill>
                  <a:srgbClr val="000000"/>
                </a:solidFill>
                <a:effectLst/>
                <a:ea typeface="Calibri" panose="020F0502020204030204" pitchFamily="34" charset="0"/>
              </a:rPr>
              <a:t>정부지원</a:t>
            </a:r>
            <a:endParaRPr lang="fr-CA" sz="1100" dirty="0">
              <a:effectLst/>
              <a:ea typeface="Calibri" panose="020F0502020204030204" pitchFamily="34" charset="0"/>
            </a:endParaRPr>
          </a:p>
        </p:txBody>
      </p:sp>
      <p:sp>
        <p:nvSpPr>
          <p:cNvPr id="65" name="Organigramme : Alternative 40">
            <a:extLst>
              <a:ext uri="{FF2B5EF4-FFF2-40B4-BE49-F238E27FC236}">
                <a16:creationId xmlns:a16="http://schemas.microsoft.com/office/drawing/2014/main" id="{73C4A8B0-31B8-3D4D-BF5A-DA5056EB23FE}"/>
              </a:ext>
            </a:extLst>
          </p:cNvPr>
          <p:cNvSpPr/>
          <p:nvPr/>
        </p:nvSpPr>
        <p:spPr>
          <a:xfrm>
            <a:off x="3879453" y="5295727"/>
            <a:ext cx="1510665" cy="10852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ko-KR" altLang="en-US" sz="1100" dirty="0">
                <a:ea typeface="Calibri" panose="020F0502020204030204" pitchFamily="34" charset="0"/>
              </a:rPr>
              <a:t>인력양성과 교육</a:t>
            </a:r>
            <a:r>
              <a:rPr lang="en-CA" sz="1100" dirty="0">
                <a:effectLst/>
                <a:ea typeface="Calibri" panose="020F0502020204030204" pitchFamily="34" charset="0"/>
              </a:rPr>
              <a:t> </a:t>
            </a:r>
            <a:endParaRPr lang="fr-CA" sz="1100" dirty="0">
              <a:effectLst/>
              <a:ea typeface="Calibri" panose="020F0502020204030204" pitchFamily="34" charset="0"/>
            </a:endParaRPr>
          </a:p>
        </p:txBody>
      </p:sp>
      <p:sp>
        <p:nvSpPr>
          <p:cNvPr id="66" name="Organigramme : Alternative 80">
            <a:extLst>
              <a:ext uri="{FF2B5EF4-FFF2-40B4-BE49-F238E27FC236}">
                <a16:creationId xmlns:a16="http://schemas.microsoft.com/office/drawing/2014/main" id="{B64D5805-FF60-4249-8F5B-68BEF60393F0}"/>
              </a:ext>
            </a:extLst>
          </p:cNvPr>
          <p:cNvSpPr/>
          <p:nvPr/>
        </p:nvSpPr>
        <p:spPr>
          <a:xfrm>
            <a:off x="6528675" y="2710180"/>
            <a:ext cx="1590040" cy="11176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altLang="ko-KR" sz="1100" dirty="0">
              <a:effectLst/>
              <a:ea typeface="Calibri" panose="020F0502020204030204" pitchFamily="34" charset="0"/>
            </a:endParaRPr>
          </a:p>
          <a:p>
            <a:pPr algn="ctr">
              <a:spcAft>
                <a:spcPts val="0"/>
              </a:spcAft>
            </a:pPr>
            <a:r>
              <a:rPr lang="ko-KR" altLang="en-US" sz="1100" dirty="0">
                <a:effectLst/>
                <a:ea typeface="Calibri" panose="020F0502020204030204" pitchFamily="34" charset="0"/>
              </a:rPr>
              <a:t>사회적경제시스템으로  전달</a:t>
            </a:r>
            <a:r>
              <a:rPr lang="en-US" altLang="ko-KR" sz="1100" dirty="0">
                <a:effectLst/>
                <a:ea typeface="Calibri" panose="020F0502020204030204" pitchFamily="34" charset="0"/>
              </a:rPr>
              <a:t>(TIESS)</a:t>
            </a:r>
          </a:p>
          <a:p>
            <a:pPr algn="ctr">
              <a:spcAft>
                <a:spcPts val="0"/>
              </a:spcAft>
            </a:pPr>
            <a:endParaRPr lang="fr-CA" sz="1100" dirty="0">
              <a:effectLst/>
              <a:ea typeface="Calibri" panose="020F0502020204030204" pitchFamily="34" charset="0"/>
            </a:endParaRPr>
          </a:p>
        </p:txBody>
      </p:sp>
      <p:sp>
        <p:nvSpPr>
          <p:cNvPr id="67" name="Organigramme : Alternative 65">
            <a:extLst>
              <a:ext uri="{FF2B5EF4-FFF2-40B4-BE49-F238E27FC236}">
                <a16:creationId xmlns:a16="http://schemas.microsoft.com/office/drawing/2014/main" id="{D15C6DBB-4F9F-AA49-92FA-9ED5DD0B566B}"/>
              </a:ext>
            </a:extLst>
          </p:cNvPr>
          <p:cNvSpPr/>
          <p:nvPr/>
        </p:nvSpPr>
        <p:spPr>
          <a:xfrm>
            <a:off x="5894825" y="4263252"/>
            <a:ext cx="1646555" cy="1213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ko-KR" altLang="en-US" sz="1100" dirty="0" err="1">
                <a:ea typeface="Calibri" panose="020F0502020204030204" pitchFamily="34" charset="0"/>
              </a:rPr>
              <a:t>조사</a:t>
            </a:r>
            <a:r>
              <a:rPr lang="ko-KR" altLang="en-US" sz="1100" dirty="0" err="1">
                <a:latin typeface="맑은 고딕" panose="020B0503020000020004" pitchFamily="50" charset="-127"/>
                <a:ea typeface="맑은 고딕" panose="020B0503020000020004" pitchFamily="50" charset="-127"/>
              </a:rPr>
              <a:t>〮연구</a:t>
            </a:r>
            <a:endParaRPr lang="fr-CA" sz="1100" dirty="0">
              <a:effectLst/>
              <a:ea typeface="Calibri" panose="020F0502020204030204" pitchFamily="34" charset="0"/>
            </a:endParaRPr>
          </a:p>
        </p:txBody>
      </p:sp>
      <p:sp>
        <p:nvSpPr>
          <p:cNvPr id="68" name="Organigramme : Alternative 37">
            <a:extLst>
              <a:ext uri="{FF2B5EF4-FFF2-40B4-BE49-F238E27FC236}">
                <a16:creationId xmlns:a16="http://schemas.microsoft.com/office/drawing/2014/main" id="{F4886FBF-09A5-A448-B79C-08461CDFB16F}"/>
              </a:ext>
            </a:extLst>
          </p:cNvPr>
          <p:cNvSpPr/>
          <p:nvPr/>
        </p:nvSpPr>
        <p:spPr>
          <a:xfrm>
            <a:off x="1001636" y="2739321"/>
            <a:ext cx="1646555" cy="11588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ko-KR" altLang="en-US" sz="1100" dirty="0">
                <a:effectLst/>
                <a:ea typeface="Calibri" panose="020F0502020204030204" pitchFamily="34" charset="0"/>
              </a:rPr>
              <a:t>커뮤니티 및 </a:t>
            </a:r>
            <a:r>
              <a:rPr lang="ko-KR" altLang="en-US" sz="1100" dirty="0">
                <a:ea typeface="Calibri" panose="020F0502020204030204" pitchFamily="34" charset="0"/>
              </a:rPr>
              <a:t>기획팀 지원</a:t>
            </a:r>
            <a:endParaRPr lang="fr-CA" sz="1100" dirty="0">
              <a:effectLst/>
              <a:ea typeface="Calibri" panose="020F0502020204030204" pitchFamily="34" charset="0"/>
            </a:endParaRPr>
          </a:p>
        </p:txBody>
      </p:sp>
      <p:sp>
        <p:nvSpPr>
          <p:cNvPr id="69" name="Organigramme : Alternative 39">
            <a:extLst>
              <a:ext uri="{FF2B5EF4-FFF2-40B4-BE49-F238E27FC236}">
                <a16:creationId xmlns:a16="http://schemas.microsoft.com/office/drawing/2014/main" id="{63E8FC31-FB28-4447-9816-1E7070D66C0B}"/>
              </a:ext>
            </a:extLst>
          </p:cNvPr>
          <p:cNvSpPr/>
          <p:nvPr/>
        </p:nvSpPr>
        <p:spPr>
          <a:xfrm>
            <a:off x="1664057" y="4321105"/>
            <a:ext cx="1646555" cy="1213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ko-KR" altLang="en-US" sz="1100" dirty="0">
                <a:ea typeface="Calibri" panose="020F0502020204030204" pitchFamily="34" charset="0"/>
              </a:rPr>
              <a:t>사업자금조달</a:t>
            </a:r>
            <a:endParaRPr lang="fr-CA" sz="1100" dirty="0">
              <a:effectLst/>
              <a:ea typeface="Calibri" panose="020F0502020204030204" pitchFamily="34" charset="0"/>
            </a:endParaRPr>
          </a:p>
        </p:txBody>
      </p:sp>
    </p:spTree>
    <p:extLst>
      <p:ext uri="{BB962C8B-B14F-4D97-AF65-F5344CB8AC3E}">
        <p14:creationId xmlns:p14="http://schemas.microsoft.com/office/powerpoint/2010/main" val="385234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A6E1E5B-9013-D64C-B0A0-4698D9A95A9E}"/>
              </a:ext>
            </a:extLst>
          </p:cNvPr>
          <p:cNvSpPr txBox="1"/>
          <p:nvPr/>
        </p:nvSpPr>
        <p:spPr>
          <a:xfrm>
            <a:off x="3927264" y="2291909"/>
            <a:ext cx="4806440" cy="1938992"/>
          </a:xfrm>
          <a:prstGeom prst="rect">
            <a:avLst/>
          </a:prstGeom>
          <a:noFill/>
        </p:spPr>
        <p:txBody>
          <a:bodyPr wrap="square" rtlCol="0">
            <a:spAutoFit/>
          </a:bodyPr>
          <a:lstStyle/>
          <a:p>
            <a:pPr algn="r"/>
            <a:r>
              <a:rPr lang="en-CA" sz="6000" b="1" dirty="0">
                <a:solidFill>
                  <a:schemeClr val="bg1"/>
                </a:solidFill>
              </a:rPr>
              <a:t>TIESS</a:t>
            </a:r>
            <a:r>
              <a:rPr lang="ko-KR" altLang="en-US" sz="6000" b="1" dirty="0">
                <a:solidFill>
                  <a:schemeClr val="bg1"/>
                </a:solidFill>
              </a:rPr>
              <a:t>의</a:t>
            </a:r>
            <a:endParaRPr lang="fr-CA" sz="6000" b="1" dirty="0">
              <a:solidFill>
                <a:schemeClr val="bg1"/>
              </a:solidFill>
            </a:endParaRPr>
          </a:p>
          <a:p>
            <a:pPr algn="r"/>
            <a:r>
              <a:rPr lang="ko-KR" altLang="en-US" sz="6000" b="1" dirty="0">
                <a:solidFill>
                  <a:schemeClr val="bg1"/>
                </a:solidFill>
              </a:rPr>
              <a:t>방법론</a:t>
            </a:r>
            <a:endParaRPr lang="fr-FR" sz="6000" b="1" dirty="0">
              <a:solidFill>
                <a:schemeClr val="bg1"/>
              </a:solidFill>
            </a:endParaRPr>
          </a:p>
        </p:txBody>
      </p:sp>
    </p:spTree>
    <p:extLst>
      <p:ext uri="{BB962C8B-B14F-4D97-AF65-F5344CB8AC3E}">
        <p14:creationId xmlns:p14="http://schemas.microsoft.com/office/powerpoint/2010/main" val="184107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9">
            <a:extLst>
              <a:ext uri="{FF2B5EF4-FFF2-40B4-BE49-F238E27FC236}">
                <a16:creationId xmlns:a16="http://schemas.microsoft.com/office/drawing/2014/main" id="{A7EE3406-2B63-264F-BFE9-FFB652813FDA}"/>
              </a:ext>
            </a:extLst>
          </p:cNvPr>
          <p:cNvGrpSpPr/>
          <p:nvPr/>
        </p:nvGrpSpPr>
        <p:grpSpPr>
          <a:xfrm>
            <a:off x="764628" y="2390613"/>
            <a:ext cx="3284105" cy="1162105"/>
            <a:chOff x="1685324" y="3141632"/>
            <a:chExt cx="5416392" cy="1972056"/>
          </a:xfrm>
        </p:grpSpPr>
        <p:sp>
          <p:nvSpPr>
            <p:cNvPr id="5" name="Ellipse 4">
              <a:extLst>
                <a:ext uri="{FF2B5EF4-FFF2-40B4-BE49-F238E27FC236}">
                  <a16:creationId xmlns:a16="http://schemas.microsoft.com/office/drawing/2014/main" id="{1B42DFD2-8056-4248-BF48-4D5D6A92830E}"/>
                </a:ext>
              </a:extLst>
            </p:cNvPr>
            <p:cNvSpPr/>
            <p:nvPr/>
          </p:nvSpPr>
          <p:spPr>
            <a:xfrm>
              <a:off x="1685324" y="3141632"/>
              <a:ext cx="2119283" cy="197205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144BCD9-689A-8843-B514-58B8A8AA7FDE}"/>
                </a:ext>
              </a:extLst>
            </p:cNvPr>
            <p:cNvSpPr txBox="1"/>
            <p:nvPr/>
          </p:nvSpPr>
          <p:spPr>
            <a:xfrm>
              <a:off x="1965851" y="3900197"/>
              <a:ext cx="1391165" cy="522288"/>
            </a:xfrm>
            <a:prstGeom prst="rect">
              <a:avLst/>
            </a:prstGeom>
            <a:noFill/>
          </p:spPr>
          <p:txBody>
            <a:bodyPr wrap="none" rtlCol="0">
              <a:spAutoFit/>
            </a:bodyPr>
            <a:lstStyle/>
            <a:p>
              <a:r>
                <a:rPr lang="ko-KR" altLang="en-US" sz="1400" b="1" dirty="0"/>
                <a:t>   생산자</a:t>
              </a:r>
              <a:endParaRPr lang="en-CA" sz="1400" b="1" dirty="0"/>
            </a:p>
          </p:txBody>
        </p:sp>
        <p:grpSp>
          <p:nvGrpSpPr>
            <p:cNvPr id="7" name="Grouper 5">
              <a:extLst>
                <a:ext uri="{FF2B5EF4-FFF2-40B4-BE49-F238E27FC236}">
                  <a16:creationId xmlns:a16="http://schemas.microsoft.com/office/drawing/2014/main" id="{14688C31-66FF-0640-9CC7-50CB723B92FB}"/>
                </a:ext>
              </a:extLst>
            </p:cNvPr>
            <p:cNvGrpSpPr/>
            <p:nvPr/>
          </p:nvGrpSpPr>
          <p:grpSpPr>
            <a:xfrm>
              <a:off x="4982433" y="3157720"/>
              <a:ext cx="2119283" cy="1955967"/>
              <a:chOff x="4982433" y="3157720"/>
              <a:chExt cx="2119283" cy="1955967"/>
            </a:xfrm>
          </p:grpSpPr>
          <p:sp>
            <p:nvSpPr>
              <p:cNvPr id="9" name="Ellipse 8">
                <a:extLst>
                  <a:ext uri="{FF2B5EF4-FFF2-40B4-BE49-F238E27FC236}">
                    <a16:creationId xmlns:a16="http://schemas.microsoft.com/office/drawing/2014/main" id="{82536E93-EC45-BF49-9CD2-3C69DEE443CC}"/>
                  </a:ext>
                </a:extLst>
              </p:cNvPr>
              <p:cNvSpPr/>
              <p:nvPr/>
            </p:nvSpPr>
            <p:spPr>
              <a:xfrm>
                <a:off x="4982433" y="3157720"/>
                <a:ext cx="2119283" cy="19559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5E4B73B-352B-DA42-9400-E3FDE89564E0}"/>
                  </a:ext>
                </a:extLst>
              </p:cNvPr>
              <p:cNvSpPr txBox="1"/>
              <p:nvPr/>
            </p:nvSpPr>
            <p:spPr>
              <a:xfrm>
                <a:off x="5312557" y="3917855"/>
                <a:ext cx="1399932" cy="522288"/>
              </a:xfrm>
              <a:prstGeom prst="rect">
                <a:avLst/>
              </a:prstGeom>
              <a:noFill/>
            </p:spPr>
            <p:txBody>
              <a:bodyPr wrap="square" rtlCol="0">
                <a:spAutoFit/>
              </a:bodyPr>
              <a:lstStyle/>
              <a:p>
                <a:r>
                  <a:rPr lang="ko-KR" altLang="en-US" sz="1400" b="1" dirty="0"/>
                  <a:t>  사용자</a:t>
                </a:r>
                <a:endParaRPr lang="en-CA" sz="1400" b="1" dirty="0"/>
              </a:p>
            </p:txBody>
          </p:sp>
        </p:grpSp>
        <p:cxnSp>
          <p:nvCxnSpPr>
            <p:cNvPr id="8" name="Connecteur droit avec flèche 7">
              <a:extLst>
                <a:ext uri="{FF2B5EF4-FFF2-40B4-BE49-F238E27FC236}">
                  <a16:creationId xmlns:a16="http://schemas.microsoft.com/office/drawing/2014/main" id="{500F4287-7AEE-FB48-8F38-5198897D8D8E}"/>
                </a:ext>
              </a:extLst>
            </p:cNvPr>
            <p:cNvCxnSpPr>
              <a:cxnSpLocks/>
            </p:cNvCxnSpPr>
            <p:nvPr/>
          </p:nvCxnSpPr>
          <p:spPr>
            <a:xfrm>
              <a:off x="3840378" y="4127661"/>
              <a:ext cx="11420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1" name="Titre 4">
            <a:extLst>
              <a:ext uri="{FF2B5EF4-FFF2-40B4-BE49-F238E27FC236}">
                <a16:creationId xmlns:a16="http://schemas.microsoft.com/office/drawing/2014/main" id="{1731A7AB-553F-B34E-8D35-87C2BC2CF79C}"/>
              </a:ext>
            </a:extLst>
          </p:cNvPr>
          <p:cNvSpPr txBox="1">
            <a:spLocks/>
          </p:cNvSpPr>
          <p:nvPr/>
        </p:nvSpPr>
        <p:spPr>
          <a:xfrm>
            <a:off x="457200" y="274638"/>
            <a:ext cx="2506717"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400" dirty="0">
              <a:solidFill>
                <a:srgbClr val="0B84C8"/>
              </a:solidFill>
            </a:endParaRPr>
          </a:p>
        </p:txBody>
      </p:sp>
      <p:sp>
        <p:nvSpPr>
          <p:cNvPr id="13" name="ZoneTexte 12">
            <a:extLst>
              <a:ext uri="{FF2B5EF4-FFF2-40B4-BE49-F238E27FC236}">
                <a16:creationId xmlns:a16="http://schemas.microsoft.com/office/drawing/2014/main" id="{6DF49BE2-7FA0-AB42-94AC-9C7ECE4C5F18}"/>
              </a:ext>
            </a:extLst>
          </p:cNvPr>
          <p:cNvSpPr txBox="1"/>
          <p:nvPr/>
        </p:nvSpPr>
        <p:spPr>
          <a:xfrm>
            <a:off x="652572" y="369975"/>
            <a:ext cx="7187561" cy="646331"/>
          </a:xfrm>
          <a:prstGeom prst="rect">
            <a:avLst/>
          </a:prstGeom>
          <a:noFill/>
        </p:spPr>
        <p:txBody>
          <a:bodyPr wrap="square" rtlCol="0">
            <a:spAutoFit/>
          </a:bodyPr>
          <a:lstStyle/>
          <a:p>
            <a:pPr lvl="0"/>
            <a:r>
              <a:rPr lang="ko-KR" altLang="en-US" sz="3600" b="1" dirty="0">
                <a:solidFill>
                  <a:schemeClr val="bg2">
                    <a:lumMod val="50000"/>
                  </a:schemeClr>
                </a:solidFill>
              </a:rPr>
              <a:t>다양한 전수 방법</a:t>
            </a:r>
            <a:endParaRPr lang="en-CA" sz="3600" dirty="0">
              <a:solidFill>
                <a:schemeClr val="bg2">
                  <a:lumMod val="50000"/>
                </a:schemeClr>
              </a:solidFill>
            </a:endParaRPr>
          </a:p>
        </p:txBody>
      </p:sp>
      <p:sp>
        <p:nvSpPr>
          <p:cNvPr id="14" name="Rectangle 13">
            <a:extLst>
              <a:ext uri="{FF2B5EF4-FFF2-40B4-BE49-F238E27FC236}">
                <a16:creationId xmlns:a16="http://schemas.microsoft.com/office/drawing/2014/main" id="{0B069419-ABE2-0841-A2EF-F2FFE538908D}"/>
              </a:ext>
            </a:extLst>
          </p:cNvPr>
          <p:cNvSpPr/>
          <p:nvPr/>
        </p:nvSpPr>
        <p:spPr>
          <a:xfrm>
            <a:off x="1346824" y="1826689"/>
            <a:ext cx="1572866" cy="369332"/>
          </a:xfrm>
          <a:prstGeom prst="rect">
            <a:avLst/>
          </a:prstGeom>
        </p:spPr>
        <p:txBody>
          <a:bodyPr wrap="none">
            <a:spAutoFit/>
          </a:bodyPr>
          <a:lstStyle/>
          <a:p>
            <a:r>
              <a:rPr lang="ko-KR" altLang="en-US" b="1" dirty="0">
                <a:solidFill>
                  <a:srgbClr val="0B84C8"/>
                </a:solidFill>
              </a:rPr>
              <a:t>모델</a:t>
            </a:r>
            <a:r>
              <a:rPr lang="en-CA" b="1" dirty="0">
                <a:solidFill>
                  <a:srgbClr val="0B84C8"/>
                </a:solidFill>
              </a:rPr>
              <a:t>1: </a:t>
            </a:r>
            <a:r>
              <a:rPr lang="ko-KR" altLang="en-US" b="1" dirty="0">
                <a:solidFill>
                  <a:srgbClr val="0B84C8"/>
                </a:solidFill>
              </a:rPr>
              <a:t>직선형</a:t>
            </a:r>
            <a:endParaRPr lang="en-CA" b="1" dirty="0">
              <a:solidFill>
                <a:srgbClr val="0B84C8"/>
              </a:solidFill>
            </a:endParaRPr>
          </a:p>
        </p:txBody>
      </p:sp>
      <p:sp>
        <p:nvSpPr>
          <p:cNvPr id="16" name="ZoneTexte 15">
            <a:extLst>
              <a:ext uri="{FF2B5EF4-FFF2-40B4-BE49-F238E27FC236}">
                <a16:creationId xmlns:a16="http://schemas.microsoft.com/office/drawing/2014/main" id="{1525ED3C-4D34-924B-B83E-29E59A0454CF}"/>
              </a:ext>
            </a:extLst>
          </p:cNvPr>
          <p:cNvSpPr txBox="1"/>
          <p:nvPr/>
        </p:nvSpPr>
        <p:spPr>
          <a:xfrm>
            <a:off x="1797591" y="5354388"/>
            <a:ext cx="1634849" cy="292388"/>
          </a:xfrm>
          <a:prstGeom prst="rect">
            <a:avLst/>
          </a:prstGeom>
          <a:noFill/>
        </p:spPr>
        <p:txBody>
          <a:bodyPr wrap="square" rtlCol="0">
            <a:spAutoFit/>
          </a:bodyPr>
          <a:lstStyle/>
          <a:p>
            <a:r>
              <a:rPr lang="ko-KR" altLang="en-US" sz="1300" i="1" dirty="0"/>
              <a:t>회의</a:t>
            </a:r>
            <a:r>
              <a:rPr lang="fr-FR" sz="1300" i="1" dirty="0"/>
              <a:t> </a:t>
            </a:r>
          </a:p>
        </p:txBody>
      </p:sp>
      <p:sp>
        <p:nvSpPr>
          <p:cNvPr id="17" name="Titre 4">
            <a:extLst>
              <a:ext uri="{FF2B5EF4-FFF2-40B4-BE49-F238E27FC236}">
                <a16:creationId xmlns:a16="http://schemas.microsoft.com/office/drawing/2014/main" id="{2AB5F17C-AF72-9D44-9F6F-9CDCF263CF24}"/>
              </a:ext>
            </a:extLst>
          </p:cNvPr>
          <p:cNvSpPr txBox="1">
            <a:spLocks/>
          </p:cNvSpPr>
          <p:nvPr/>
        </p:nvSpPr>
        <p:spPr>
          <a:xfrm>
            <a:off x="633310" y="3656897"/>
            <a:ext cx="35360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o-KR" altLang="en-US" sz="1800" b="1" dirty="0">
                <a:solidFill>
                  <a:srgbClr val="0B84C8"/>
                </a:solidFill>
              </a:rPr>
              <a:t>모델</a:t>
            </a:r>
            <a:r>
              <a:rPr lang="en-CA" sz="1800" b="1" dirty="0">
                <a:solidFill>
                  <a:srgbClr val="0B84C8"/>
                </a:solidFill>
              </a:rPr>
              <a:t> 2: </a:t>
            </a:r>
            <a:r>
              <a:rPr lang="ko-KR" altLang="en-US" sz="1800" b="1" dirty="0">
                <a:solidFill>
                  <a:srgbClr val="0B84C8"/>
                </a:solidFill>
              </a:rPr>
              <a:t>양방향형</a:t>
            </a:r>
            <a:endParaRPr lang="en-CA" sz="1800" b="1" dirty="0">
              <a:solidFill>
                <a:srgbClr val="0B84C8"/>
              </a:solidFill>
            </a:endParaRPr>
          </a:p>
        </p:txBody>
      </p:sp>
      <p:grpSp>
        <p:nvGrpSpPr>
          <p:cNvPr id="21" name="Grouper 13">
            <a:extLst>
              <a:ext uri="{FF2B5EF4-FFF2-40B4-BE49-F238E27FC236}">
                <a16:creationId xmlns:a16="http://schemas.microsoft.com/office/drawing/2014/main" id="{F5A03483-FECB-7B4C-8E8D-C5D7240E1545}"/>
              </a:ext>
            </a:extLst>
          </p:cNvPr>
          <p:cNvGrpSpPr/>
          <p:nvPr/>
        </p:nvGrpSpPr>
        <p:grpSpPr>
          <a:xfrm>
            <a:off x="2541313" y="4539069"/>
            <a:ext cx="1284980" cy="1152624"/>
            <a:chOff x="-4028822" y="8594748"/>
            <a:chExt cx="2500770" cy="2344530"/>
          </a:xfrm>
        </p:grpSpPr>
        <p:sp>
          <p:nvSpPr>
            <p:cNvPr id="22" name="Ellipse 21">
              <a:extLst>
                <a:ext uri="{FF2B5EF4-FFF2-40B4-BE49-F238E27FC236}">
                  <a16:creationId xmlns:a16="http://schemas.microsoft.com/office/drawing/2014/main" id="{799EB097-4123-404A-895F-2E04D0198D80}"/>
                </a:ext>
              </a:extLst>
            </p:cNvPr>
            <p:cNvSpPr/>
            <p:nvPr/>
          </p:nvSpPr>
          <p:spPr>
            <a:xfrm>
              <a:off x="-4028822" y="8594748"/>
              <a:ext cx="2500770" cy="234453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74073AD-3DC0-C14F-BD69-DABAFEDCB920}"/>
                </a:ext>
              </a:extLst>
            </p:cNvPr>
            <p:cNvSpPr txBox="1"/>
            <p:nvPr/>
          </p:nvSpPr>
          <p:spPr>
            <a:xfrm>
              <a:off x="-3645815" y="9374661"/>
              <a:ext cx="1872440" cy="626043"/>
            </a:xfrm>
            <a:prstGeom prst="rect">
              <a:avLst/>
            </a:prstGeom>
            <a:noFill/>
          </p:spPr>
          <p:txBody>
            <a:bodyPr wrap="none" rtlCol="0">
              <a:spAutoFit/>
            </a:bodyPr>
            <a:lstStyle/>
            <a:p>
              <a:r>
                <a:rPr lang="ko-KR" altLang="en-US" sz="1400" b="1" dirty="0" err="1"/>
                <a:t>연구</a:t>
              </a:r>
              <a:r>
                <a:rPr lang="ko-KR" altLang="en-US" sz="1400" b="1" dirty="0" err="1">
                  <a:latin typeface="맑은 고딕" panose="020B0503020000020004" pitchFamily="50" charset="-127"/>
                  <a:ea typeface="맑은 고딕" panose="020B0503020000020004" pitchFamily="50" charset="-127"/>
                </a:rPr>
                <a:t>〮</a:t>
              </a:r>
              <a:r>
                <a:rPr lang="ko-KR" altLang="en-US" sz="1400" b="1" dirty="0" err="1"/>
                <a:t>조사</a:t>
              </a:r>
              <a:endParaRPr lang="en-CA" sz="1400" b="1" dirty="0"/>
            </a:p>
          </p:txBody>
        </p:sp>
      </p:grpSp>
      <p:sp>
        <p:nvSpPr>
          <p:cNvPr id="24" name="Arc 23">
            <a:extLst>
              <a:ext uri="{FF2B5EF4-FFF2-40B4-BE49-F238E27FC236}">
                <a16:creationId xmlns:a16="http://schemas.microsoft.com/office/drawing/2014/main" id="{370D4876-B029-C141-946E-1F9C2E6879FE}"/>
              </a:ext>
            </a:extLst>
          </p:cNvPr>
          <p:cNvSpPr/>
          <p:nvPr/>
        </p:nvSpPr>
        <p:spPr>
          <a:xfrm rot="17154917">
            <a:off x="1621821" y="4491850"/>
            <a:ext cx="1956375" cy="2696020"/>
          </a:xfrm>
          <a:prstGeom prst="arc">
            <a:avLst>
              <a:gd name="adj1" fmla="val 16200000"/>
              <a:gd name="adj2" fmla="val 204077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25" name="Chevron 24">
            <a:extLst>
              <a:ext uri="{FF2B5EF4-FFF2-40B4-BE49-F238E27FC236}">
                <a16:creationId xmlns:a16="http://schemas.microsoft.com/office/drawing/2014/main" id="{CBAD9EC4-3A07-1745-A304-FAD0D1020229}"/>
              </a:ext>
            </a:extLst>
          </p:cNvPr>
          <p:cNvSpPr/>
          <p:nvPr/>
        </p:nvSpPr>
        <p:spPr>
          <a:xfrm>
            <a:off x="2232608" y="4690058"/>
            <a:ext cx="346039" cy="36046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6" name="ZoneTexte 25">
            <a:extLst>
              <a:ext uri="{FF2B5EF4-FFF2-40B4-BE49-F238E27FC236}">
                <a16:creationId xmlns:a16="http://schemas.microsoft.com/office/drawing/2014/main" id="{C82D7F58-DB6C-0E47-8031-E5736F8E61D5}"/>
              </a:ext>
            </a:extLst>
          </p:cNvPr>
          <p:cNvSpPr txBox="1"/>
          <p:nvPr/>
        </p:nvSpPr>
        <p:spPr>
          <a:xfrm rot="19827396">
            <a:off x="822896" y="4718319"/>
            <a:ext cx="1361270" cy="307777"/>
          </a:xfrm>
          <a:prstGeom prst="rect">
            <a:avLst/>
          </a:prstGeom>
          <a:noFill/>
        </p:spPr>
        <p:txBody>
          <a:bodyPr wrap="none" rtlCol="0">
            <a:spAutoFit/>
          </a:bodyPr>
          <a:lstStyle/>
          <a:p>
            <a:r>
              <a:rPr lang="ko-KR" altLang="en-US" sz="1400" dirty="0" err="1"/>
              <a:t>연구</a:t>
            </a:r>
            <a:r>
              <a:rPr lang="ko-KR" altLang="en-US" sz="1400" dirty="0" err="1">
                <a:latin typeface="맑은 고딕" panose="020B0503020000020004" pitchFamily="50" charset="-127"/>
                <a:ea typeface="맑은 고딕" panose="020B0503020000020004" pitchFamily="50" charset="-127"/>
              </a:rPr>
              <a:t>〮</a:t>
            </a:r>
            <a:r>
              <a:rPr lang="ko-KR" altLang="en-US" sz="1400" dirty="0" err="1"/>
              <a:t>조사</a:t>
            </a:r>
            <a:r>
              <a:rPr lang="ko-KR" altLang="en-US" sz="1400" dirty="0"/>
              <a:t> 요청</a:t>
            </a:r>
            <a:endParaRPr lang="en-CA" sz="1400" dirty="0"/>
          </a:p>
        </p:txBody>
      </p:sp>
      <p:sp>
        <p:nvSpPr>
          <p:cNvPr id="27" name="ZoneTexte 26">
            <a:extLst>
              <a:ext uri="{FF2B5EF4-FFF2-40B4-BE49-F238E27FC236}">
                <a16:creationId xmlns:a16="http://schemas.microsoft.com/office/drawing/2014/main" id="{E74C7D45-9960-BC46-B2C2-8EBB5BC3FFDE}"/>
              </a:ext>
            </a:extLst>
          </p:cNvPr>
          <p:cNvSpPr txBox="1"/>
          <p:nvPr/>
        </p:nvSpPr>
        <p:spPr>
          <a:xfrm>
            <a:off x="2653524" y="5984511"/>
            <a:ext cx="1469534" cy="369332"/>
          </a:xfrm>
          <a:prstGeom prst="rect">
            <a:avLst/>
          </a:prstGeom>
          <a:noFill/>
        </p:spPr>
        <p:txBody>
          <a:bodyPr wrap="square" rtlCol="0">
            <a:spAutoFit/>
          </a:bodyPr>
          <a:lstStyle/>
          <a:p>
            <a:r>
              <a:rPr lang="ko-KR" altLang="en-US" dirty="0"/>
              <a:t>솔루션</a:t>
            </a:r>
            <a:endParaRPr lang="en-CA" dirty="0"/>
          </a:p>
        </p:txBody>
      </p:sp>
      <p:sp>
        <p:nvSpPr>
          <p:cNvPr id="29" name="ZoneTexte 28">
            <a:extLst>
              <a:ext uri="{FF2B5EF4-FFF2-40B4-BE49-F238E27FC236}">
                <a16:creationId xmlns:a16="http://schemas.microsoft.com/office/drawing/2014/main" id="{C552180F-F8E8-CD42-AB48-1C6F88FA35BD}"/>
              </a:ext>
            </a:extLst>
          </p:cNvPr>
          <p:cNvSpPr txBox="1"/>
          <p:nvPr/>
        </p:nvSpPr>
        <p:spPr>
          <a:xfrm>
            <a:off x="1027977" y="5952996"/>
            <a:ext cx="723275" cy="307777"/>
          </a:xfrm>
          <a:prstGeom prst="rect">
            <a:avLst/>
          </a:prstGeom>
          <a:noFill/>
        </p:spPr>
        <p:txBody>
          <a:bodyPr wrap="none" rtlCol="0">
            <a:spAutoFit/>
          </a:bodyPr>
          <a:lstStyle/>
          <a:p>
            <a:r>
              <a:rPr lang="ko-KR" altLang="en-US" sz="1400" b="1" dirty="0"/>
              <a:t>사용자</a:t>
            </a:r>
            <a:endParaRPr lang="en-CA" sz="1400" b="1" dirty="0"/>
          </a:p>
        </p:txBody>
      </p:sp>
      <p:grpSp>
        <p:nvGrpSpPr>
          <p:cNvPr id="30" name="Grouper 10">
            <a:extLst>
              <a:ext uri="{FF2B5EF4-FFF2-40B4-BE49-F238E27FC236}">
                <a16:creationId xmlns:a16="http://schemas.microsoft.com/office/drawing/2014/main" id="{1F9884FE-0BDD-C440-B247-BE52B86C56BC}"/>
              </a:ext>
            </a:extLst>
          </p:cNvPr>
          <p:cNvGrpSpPr/>
          <p:nvPr/>
        </p:nvGrpSpPr>
        <p:grpSpPr>
          <a:xfrm>
            <a:off x="5566410" y="2450507"/>
            <a:ext cx="2642871" cy="2358670"/>
            <a:chOff x="435864" y="2590800"/>
            <a:chExt cx="4623305" cy="3863708"/>
          </a:xfrm>
        </p:grpSpPr>
        <p:sp>
          <p:nvSpPr>
            <p:cNvPr id="31" name="ZoneTexte 30">
              <a:extLst>
                <a:ext uri="{FF2B5EF4-FFF2-40B4-BE49-F238E27FC236}">
                  <a16:creationId xmlns:a16="http://schemas.microsoft.com/office/drawing/2014/main" id="{13CB46C3-9D38-B74A-9855-997D283CE644}"/>
                </a:ext>
              </a:extLst>
            </p:cNvPr>
            <p:cNvSpPr txBox="1"/>
            <p:nvPr/>
          </p:nvSpPr>
          <p:spPr>
            <a:xfrm>
              <a:off x="1822080" y="5799093"/>
              <a:ext cx="2117741" cy="655415"/>
            </a:xfrm>
            <a:prstGeom prst="rect">
              <a:avLst/>
            </a:prstGeom>
            <a:noFill/>
          </p:spPr>
          <p:txBody>
            <a:bodyPr wrap="none" rtlCol="0">
              <a:spAutoFit/>
            </a:bodyPr>
            <a:lstStyle/>
            <a:p>
              <a:r>
                <a:rPr lang="ko-KR" altLang="en-US" sz="2000" b="1" dirty="0"/>
                <a:t>교차지점</a:t>
              </a:r>
              <a:endParaRPr lang="en-CA" sz="2000" b="1" dirty="0"/>
            </a:p>
          </p:txBody>
        </p:sp>
        <p:grpSp>
          <p:nvGrpSpPr>
            <p:cNvPr id="32" name="Grouper 6">
              <a:extLst>
                <a:ext uri="{FF2B5EF4-FFF2-40B4-BE49-F238E27FC236}">
                  <a16:creationId xmlns:a16="http://schemas.microsoft.com/office/drawing/2014/main" id="{B158D662-F87E-0340-A8F3-133FE503DBF1}"/>
                </a:ext>
              </a:extLst>
            </p:cNvPr>
            <p:cNvGrpSpPr/>
            <p:nvPr/>
          </p:nvGrpSpPr>
          <p:grpSpPr>
            <a:xfrm>
              <a:off x="435864" y="2590800"/>
              <a:ext cx="4623305" cy="3121190"/>
              <a:chOff x="1734700" y="2664203"/>
              <a:chExt cx="4623305" cy="3121190"/>
            </a:xfrm>
          </p:grpSpPr>
          <p:sp>
            <p:nvSpPr>
              <p:cNvPr id="33" name="Ellipse 32">
                <a:extLst>
                  <a:ext uri="{FF2B5EF4-FFF2-40B4-BE49-F238E27FC236}">
                    <a16:creationId xmlns:a16="http://schemas.microsoft.com/office/drawing/2014/main" id="{B1CE3033-6EFB-9A44-82BC-A4C15CB1EB26}"/>
                  </a:ext>
                </a:extLst>
              </p:cNvPr>
              <p:cNvSpPr/>
              <p:nvPr/>
            </p:nvSpPr>
            <p:spPr>
              <a:xfrm>
                <a:off x="1734700" y="2664203"/>
                <a:ext cx="2772434" cy="277243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B34E3AE5-0B14-C14F-8B19-2BC5E647CDCB}"/>
                  </a:ext>
                </a:extLst>
              </p:cNvPr>
              <p:cNvSpPr/>
              <p:nvPr/>
            </p:nvSpPr>
            <p:spPr>
              <a:xfrm>
                <a:off x="3585571" y="2664203"/>
                <a:ext cx="2772434" cy="277243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5" name="Connecteur droit 34">
                <a:extLst>
                  <a:ext uri="{FF2B5EF4-FFF2-40B4-BE49-F238E27FC236}">
                    <a16:creationId xmlns:a16="http://schemas.microsoft.com/office/drawing/2014/main" id="{C2846CCC-74F2-6F43-A366-CBB1BFE568DB}"/>
                  </a:ext>
                </a:extLst>
              </p:cNvPr>
              <p:cNvCxnSpPr/>
              <p:nvPr/>
            </p:nvCxnSpPr>
            <p:spPr>
              <a:xfrm flipV="1">
                <a:off x="4011511" y="4104732"/>
                <a:ext cx="108420" cy="1680661"/>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9" name="Rectangle 38">
            <a:extLst>
              <a:ext uri="{FF2B5EF4-FFF2-40B4-BE49-F238E27FC236}">
                <a16:creationId xmlns:a16="http://schemas.microsoft.com/office/drawing/2014/main" id="{D43C893B-0AD1-3942-8B15-BA30797240F2}"/>
              </a:ext>
            </a:extLst>
          </p:cNvPr>
          <p:cNvSpPr/>
          <p:nvPr/>
        </p:nvSpPr>
        <p:spPr>
          <a:xfrm>
            <a:off x="5915217" y="1826689"/>
            <a:ext cx="2193229" cy="369332"/>
          </a:xfrm>
          <a:prstGeom prst="rect">
            <a:avLst/>
          </a:prstGeom>
        </p:spPr>
        <p:txBody>
          <a:bodyPr wrap="none">
            <a:spAutoFit/>
          </a:bodyPr>
          <a:lstStyle/>
          <a:p>
            <a:r>
              <a:rPr lang="ko-KR" altLang="en-US" b="1" dirty="0">
                <a:solidFill>
                  <a:srgbClr val="0B84C8"/>
                </a:solidFill>
              </a:rPr>
              <a:t>모델</a:t>
            </a:r>
            <a:r>
              <a:rPr lang="en-CA" b="1" dirty="0">
                <a:solidFill>
                  <a:srgbClr val="0B84C8"/>
                </a:solidFill>
              </a:rPr>
              <a:t> 3 : </a:t>
            </a:r>
            <a:r>
              <a:rPr lang="ko-KR" altLang="en-US" b="1" dirty="0">
                <a:solidFill>
                  <a:srgbClr val="0B84C8"/>
                </a:solidFill>
              </a:rPr>
              <a:t>상호작용형</a:t>
            </a:r>
            <a:r>
              <a:rPr lang="en-CA" b="1" dirty="0">
                <a:solidFill>
                  <a:srgbClr val="0B84C8"/>
                </a:solidFill>
              </a:rPr>
              <a:t> </a:t>
            </a:r>
          </a:p>
        </p:txBody>
      </p:sp>
      <p:sp>
        <p:nvSpPr>
          <p:cNvPr id="40" name="Ellipse 39">
            <a:extLst>
              <a:ext uri="{FF2B5EF4-FFF2-40B4-BE49-F238E27FC236}">
                <a16:creationId xmlns:a16="http://schemas.microsoft.com/office/drawing/2014/main" id="{77D44D31-760C-A44F-AF71-D1A5BF2899E8}"/>
              </a:ext>
            </a:extLst>
          </p:cNvPr>
          <p:cNvSpPr/>
          <p:nvPr/>
        </p:nvSpPr>
        <p:spPr>
          <a:xfrm>
            <a:off x="704334" y="5495549"/>
            <a:ext cx="1284980" cy="115262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Arc 41">
            <a:extLst>
              <a:ext uri="{FF2B5EF4-FFF2-40B4-BE49-F238E27FC236}">
                <a16:creationId xmlns:a16="http://schemas.microsoft.com/office/drawing/2014/main" id="{8E134DD8-039C-C542-8443-40478ABA0023}"/>
              </a:ext>
            </a:extLst>
          </p:cNvPr>
          <p:cNvSpPr/>
          <p:nvPr/>
        </p:nvSpPr>
        <p:spPr>
          <a:xfrm rot="6039045">
            <a:off x="878020" y="4088401"/>
            <a:ext cx="1932778" cy="2459573"/>
          </a:xfrm>
          <a:prstGeom prst="arc">
            <a:avLst>
              <a:gd name="adj1" fmla="val 16336915"/>
              <a:gd name="adj2" fmla="val 199647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3" name="Chevron 42">
            <a:extLst>
              <a:ext uri="{FF2B5EF4-FFF2-40B4-BE49-F238E27FC236}">
                <a16:creationId xmlns:a16="http://schemas.microsoft.com/office/drawing/2014/main" id="{EDC98C8F-A2C7-6746-9929-F1CCFCAFDA9A}"/>
              </a:ext>
            </a:extLst>
          </p:cNvPr>
          <p:cNvSpPr/>
          <p:nvPr/>
        </p:nvSpPr>
        <p:spPr>
          <a:xfrm rot="10239071">
            <a:off x="2002819" y="6125983"/>
            <a:ext cx="259383" cy="32221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Tree>
    <p:extLst>
      <p:ext uri="{BB962C8B-B14F-4D97-AF65-F5344CB8AC3E}">
        <p14:creationId xmlns:p14="http://schemas.microsoft.com/office/powerpoint/2010/main" val="15382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656473" y="1436515"/>
            <a:ext cx="7052441" cy="3247043"/>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ko-KR" altLang="en-US" sz="3000" dirty="0">
                <a:solidFill>
                  <a:srgbClr val="0B84C8"/>
                </a:solidFill>
              </a:rPr>
              <a:t>문제 인지</a:t>
            </a:r>
            <a:endParaRPr lang="en-CA"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프로젝트 선정</a:t>
            </a:r>
            <a:endParaRPr lang="en-CA"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프로젝트 설계 및 착수</a:t>
            </a:r>
            <a:endParaRPr lang="en-CA"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혁신과 시행</a:t>
            </a:r>
            <a:endParaRPr lang="en-US" altLang="ko-KR"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광범위 전수</a:t>
            </a:r>
            <a:r>
              <a:rPr lang="en-CA" sz="3000" dirty="0">
                <a:solidFill>
                  <a:srgbClr val="0B84C8"/>
                </a:solidFill>
              </a:rPr>
              <a:t>/ </a:t>
            </a:r>
            <a:r>
              <a:rPr lang="ko-KR" altLang="en-US" sz="3000" dirty="0">
                <a:solidFill>
                  <a:srgbClr val="0B84C8"/>
                </a:solidFill>
              </a:rPr>
              <a:t>지속</a:t>
            </a:r>
            <a:endParaRPr lang="en-CA"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평가</a:t>
            </a:r>
            <a:endParaRPr lang="en-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ko-KR" altLang="en-US" sz="3600" b="1" dirty="0">
                <a:solidFill>
                  <a:schemeClr val="bg2">
                    <a:lumMod val="50000"/>
                  </a:schemeClr>
                </a:solidFill>
              </a:rPr>
              <a:t>추진체계</a:t>
            </a:r>
            <a:endParaRPr lang="en-CA" sz="3600" b="1" dirty="0">
              <a:solidFill>
                <a:schemeClr val="bg2">
                  <a:lumMod val="50000"/>
                </a:schemeClr>
              </a:solidFill>
            </a:endParaRPr>
          </a:p>
        </p:txBody>
      </p:sp>
    </p:spTree>
    <p:extLst>
      <p:ext uri="{BB962C8B-B14F-4D97-AF65-F5344CB8AC3E}">
        <p14:creationId xmlns:p14="http://schemas.microsoft.com/office/powerpoint/2010/main" val="575581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r="25392"/>
          <a:stretch/>
        </p:blipFill>
        <p:spPr>
          <a:xfrm>
            <a:off x="734507" y="4579073"/>
            <a:ext cx="2761048" cy="2092769"/>
          </a:xfrm>
          <a:prstGeom prst="rect">
            <a:avLst/>
          </a:prstGeom>
        </p:spPr>
      </p:pic>
      <p:sp>
        <p:nvSpPr>
          <p:cNvPr id="7" name="Rectangle 6"/>
          <p:cNvSpPr/>
          <p:nvPr/>
        </p:nvSpPr>
        <p:spPr>
          <a:xfrm>
            <a:off x="734507" y="1532085"/>
            <a:ext cx="6441798" cy="2800767"/>
          </a:xfrm>
          <a:prstGeom prst="rect">
            <a:avLst/>
          </a:prstGeom>
          <a:solidFill>
            <a:schemeClr val="accent5">
              <a:lumMod val="20000"/>
              <a:lumOff val="80000"/>
            </a:schemeClr>
          </a:solidFill>
        </p:spPr>
        <p:txBody>
          <a:bodyPr wrap="square">
            <a:spAutoFit/>
          </a:bodyPr>
          <a:lstStyle/>
          <a:p>
            <a:r>
              <a:rPr lang="ko-KR" altLang="en-US" sz="1600" b="1" dirty="0">
                <a:solidFill>
                  <a:srgbClr val="58595B"/>
                </a:solidFill>
              </a:rPr>
              <a:t>문제인지</a:t>
            </a:r>
            <a:r>
              <a:rPr lang="en-CA" sz="1600" b="1" dirty="0">
                <a:solidFill>
                  <a:srgbClr val="58595B"/>
                </a:solidFill>
              </a:rPr>
              <a:t> </a:t>
            </a:r>
          </a:p>
          <a:p>
            <a:pPr marL="285750" indent="-285750">
              <a:buFont typeface="Arial" panose="020B0604020202020204" pitchFamily="34" charset="0"/>
              <a:buChar char="•"/>
            </a:pPr>
            <a:r>
              <a:rPr lang="ko-KR" altLang="en-US" sz="1600" dirty="0">
                <a:solidFill>
                  <a:srgbClr val="58595B"/>
                </a:solidFill>
              </a:rPr>
              <a:t>전국 네트워크 </a:t>
            </a:r>
            <a:r>
              <a:rPr lang="ko-KR" altLang="en-US" sz="1600" dirty="0" err="1">
                <a:solidFill>
                  <a:srgbClr val="58595B"/>
                </a:solidFill>
              </a:rPr>
              <a:t>레크레이션</a:t>
            </a:r>
            <a:r>
              <a:rPr lang="ko-KR" altLang="en-US" sz="1600" dirty="0">
                <a:solidFill>
                  <a:srgbClr val="58595B"/>
                </a:solidFill>
              </a:rPr>
              <a:t> 기관이 필요성 제기</a:t>
            </a:r>
            <a:endParaRPr lang="en-CA" sz="1600" dirty="0">
              <a:solidFill>
                <a:srgbClr val="58595B"/>
              </a:solidFill>
            </a:endParaRPr>
          </a:p>
          <a:p>
            <a:r>
              <a:rPr lang="ko-KR" altLang="en-US" sz="1600" b="1" dirty="0">
                <a:solidFill>
                  <a:srgbClr val="58595B"/>
                </a:solidFill>
              </a:rPr>
              <a:t>프로젝트 설계</a:t>
            </a:r>
            <a:r>
              <a:rPr lang="en-CA" sz="1600" b="1" dirty="0">
                <a:solidFill>
                  <a:srgbClr val="58595B"/>
                </a:solidFill>
              </a:rPr>
              <a:t> </a:t>
            </a:r>
            <a:r>
              <a:rPr lang="ko-KR" altLang="en-US" sz="1600" b="1" dirty="0">
                <a:solidFill>
                  <a:srgbClr val="58595B"/>
                </a:solidFill>
              </a:rPr>
              <a:t>및</a:t>
            </a:r>
            <a:r>
              <a:rPr lang="en-CA" sz="1600" b="1" dirty="0">
                <a:solidFill>
                  <a:srgbClr val="58595B"/>
                </a:solidFill>
              </a:rPr>
              <a:t> </a:t>
            </a:r>
            <a:r>
              <a:rPr lang="ko-KR" altLang="en-US" sz="1600" b="1" dirty="0">
                <a:solidFill>
                  <a:srgbClr val="58595B"/>
                </a:solidFill>
              </a:rPr>
              <a:t>착수</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연구자와</a:t>
            </a:r>
            <a:r>
              <a:rPr lang="en-CA" sz="1600" dirty="0">
                <a:solidFill>
                  <a:srgbClr val="58595B"/>
                </a:solidFill>
              </a:rPr>
              <a:t> </a:t>
            </a:r>
            <a:r>
              <a:rPr lang="ko-KR" altLang="en-US" sz="1600" dirty="0" err="1">
                <a:solidFill>
                  <a:srgbClr val="58595B"/>
                </a:solidFill>
              </a:rPr>
              <a:t>레크레이션</a:t>
            </a:r>
            <a:r>
              <a:rPr lang="en-CA" sz="1600" dirty="0">
                <a:solidFill>
                  <a:srgbClr val="58595B"/>
                </a:solidFill>
              </a:rPr>
              <a:t> </a:t>
            </a:r>
            <a:r>
              <a:rPr lang="ko-KR" altLang="en-US" sz="1600" dirty="0">
                <a:solidFill>
                  <a:srgbClr val="58595B"/>
                </a:solidFill>
              </a:rPr>
              <a:t>네트워크 동원</a:t>
            </a:r>
            <a:endParaRPr lang="en-CA" sz="1600" dirty="0">
              <a:solidFill>
                <a:srgbClr val="58595B"/>
              </a:solidFill>
            </a:endParaRPr>
          </a:p>
          <a:p>
            <a:pPr marL="285750" indent="-285750">
              <a:buFont typeface="Arial" panose="020B0604020202020204" pitchFamily="34" charset="0"/>
              <a:buChar char="•"/>
            </a:pPr>
            <a:r>
              <a:rPr lang="ko-KR" altLang="en-US" sz="1600" dirty="0">
                <a:solidFill>
                  <a:srgbClr val="58595B"/>
                </a:solidFill>
              </a:rPr>
              <a:t>지리적 접근의 중요성 확인</a:t>
            </a:r>
            <a:endParaRPr lang="en-CA" sz="1600" dirty="0">
              <a:solidFill>
                <a:srgbClr val="58595B"/>
              </a:solidFill>
            </a:endParaRPr>
          </a:p>
          <a:p>
            <a:r>
              <a:rPr lang="ko-KR" altLang="en-US" sz="1600" b="1" dirty="0">
                <a:solidFill>
                  <a:srgbClr val="58595B"/>
                </a:solidFill>
              </a:rPr>
              <a:t>혁신과</a:t>
            </a:r>
            <a:r>
              <a:rPr lang="en-CA" sz="1600" b="1" dirty="0">
                <a:solidFill>
                  <a:srgbClr val="58595B"/>
                </a:solidFill>
              </a:rPr>
              <a:t> </a:t>
            </a:r>
            <a:r>
              <a:rPr lang="ko-KR" altLang="en-US" sz="1600" b="1" dirty="0">
                <a:solidFill>
                  <a:srgbClr val="58595B"/>
                </a:solidFill>
              </a:rPr>
              <a:t>실험</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자가진단 툴과 가이드 북 제작</a:t>
            </a:r>
            <a:endParaRPr lang="en-US" altLang="ko-KR" sz="1600" dirty="0">
              <a:solidFill>
                <a:srgbClr val="58595B"/>
              </a:solidFill>
            </a:endParaRPr>
          </a:p>
          <a:p>
            <a:pPr marL="285750" indent="-285750">
              <a:buFont typeface="Arial" panose="020B0604020202020204" pitchFamily="34" charset="0"/>
              <a:buChar char="•"/>
            </a:pPr>
            <a:r>
              <a:rPr lang="ko-KR" altLang="en-US" sz="1600" dirty="0">
                <a:solidFill>
                  <a:srgbClr val="58595B"/>
                </a:solidFill>
              </a:rPr>
              <a:t>툴 시행 및 개선</a:t>
            </a:r>
            <a:endParaRPr lang="en-CA" sz="1600" dirty="0">
              <a:solidFill>
                <a:srgbClr val="58595B"/>
              </a:solidFill>
            </a:endParaRPr>
          </a:p>
          <a:p>
            <a:r>
              <a:rPr lang="ko-KR" altLang="en-US" sz="1600" b="1" dirty="0">
                <a:solidFill>
                  <a:srgbClr val="58595B"/>
                </a:solidFill>
              </a:rPr>
              <a:t>광범위 전수</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툴 사용 지원</a:t>
            </a:r>
            <a:endParaRPr lang="en-CA" sz="1600" dirty="0">
              <a:solidFill>
                <a:srgbClr val="58595B"/>
              </a:solidFill>
            </a:endParaRPr>
          </a:p>
          <a:p>
            <a:pPr marL="285750" indent="-285750">
              <a:buFont typeface="Arial" panose="020B0604020202020204" pitchFamily="34" charset="0"/>
              <a:buChar char="•"/>
            </a:pPr>
            <a:r>
              <a:rPr lang="en-CA" sz="1600" dirty="0">
                <a:solidFill>
                  <a:srgbClr val="58595B"/>
                </a:solidFill>
              </a:rPr>
              <a:t>“</a:t>
            </a:r>
            <a:r>
              <a:rPr lang="ko-KR" altLang="en-US" sz="1600" dirty="0">
                <a:solidFill>
                  <a:srgbClr val="58595B"/>
                </a:solidFill>
              </a:rPr>
              <a:t>방대한 수의 지점</a:t>
            </a:r>
            <a:r>
              <a:rPr lang="en-CA" sz="1600" dirty="0">
                <a:solidFill>
                  <a:srgbClr val="58595B"/>
                </a:solidFill>
              </a:rPr>
              <a:t>”</a:t>
            </a:r>
            <a:r>
              <a:rPr lang="ko-KR" altLang="en-US" sz="1600" dirty="0">
                <a:solidFill>
                  <a:srgbClr val="58595B"/>
                </a:solidFill>
              </a:rPr>
              <a:t> 교육</a:t>
            </a:r>
            <a:endParaRPr lang="en-CA" sz="1600" dirty="0">
              <a:solidFill>
                <a:srgbClr val="58595B"/>
              </a:solidFill>
            </a:endParaRPr>
          </a:p>
        </p:txBody>
      </p:sp>
      <p:sp>
        <p:nvSpPr>
          <p:cNvPr id="8" name="Rectangle 7"/>
          <p:cNvSpPr/>
          <p:nvPr/>
        </p:nvSpPr>
        <p:spPr>
          <a:xfrm>
            <a:off x="642424" y="482265"/>
            <a:ext cx="7079176" cy="954107"/>
          </a:xfrm>
          <a:prstGeom prst="rect">
            <a:avLst/>
          </a:prstGeom>
        </p:spPr>
        <p:txBody>
          <a:bodyPr wrap="square">
            <a:spAutoFit/>
          </a:bodyPr>
          <a:lstStyle/>
          <a:p>
            <a:pPr lvl="0"/>
            <a:r>
              <a:rPr lang="ko-KR" altLang="en-US" sz="2800" b="1" dirty="0">
                <a:solidFill>
                  <a:srgbClr val="0B84C8"/>
                </a:solidFill>
              </a:rPr>
              <a:t>분석용 자가진단 툴과</a:t>
            </a:r>
            <a:r>
              <a:rPr lang="en-US" sz="2800" b="1" dirty="0">
                <a:solidFill>
                  <a:srgbClr val="0B84C8"/>
                </a:solidFill>
              </a:rPr>
              <a:t> </a:t>
            </a:r>
          </a:p>
          <a:p>
            <a:pPr lvl="0"/>
            <a:r>
              <a:rPr lang="ko-KR" altLang="en-US" sz="2800" b="1" dirty="0" err="1">
                <a:solidFill>
                  <a:srgbClr val="0B84C8"/>
                </a:solidFill>
              </a:rPr>
              <a:t>레크레이션</a:t>
            </a:r>
            <a:r>
              <a:rPr lang="ko-KR" altLang="en-US" sz="2800" b="1" dirty="0">
                <a:solidFill>
                  <a:srgbClr val="0B84C8"/>
                </a:solidFill>
              </a:rPr>
              <a:t> 활동 접근성</a:t>
            </a:r>
            <a:endParaRPr kumimoji="0" lang="fr-FR" sz="2800" b="1" i="0" u="none" strike="noStrike" kern="1200" cap="none" spc="0" normalizeH="0" baseline="0" noProof="0" dirty="0">
              <a:ln>
                <a:noFill/>
              </a:ln>
              <a:solidFill>
                <a:srgbClr val="0B84C8"/>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CDEC979-FC63-6B4A-9017-F98366FC4C68}"/>
              </a:ext>
            </a:extLst>
          </p:cNvPr>
          <p:cNvSpPr/>
          <p:nvPr/>
        </p:nvSpPr>
        <p:spPr>
          <a:xfrm>
            <a:off x="3714749" y="5496504"/>
            <a:ext cx="4271963" cy="723275"/>
          </a:xfrm>
          <a:prstGeom prst="rect">
            <a:avLst/>
          </a:prstGeom>
        </p:spPr>
        <p:txBody>
          <a:bodyPr wrap="square">
            <a:spAutoFit/>
          </a:bodyPr>
          <a:lstStyle/>
          <a:p>
            <a:pPr marL="285750" marR="0" lvl="0" indent="-285750" algn="ctr" defTabSz="914400" rtl="0" eaLnBrk="1" fontAlgn="auto" latinLnBrk="0" hangingPunct="1">
              <a:lnSpc>
                <a:spcPct val="100000"/>
              </a:lnSpc>
              <a:spcBef>
                <a:spcPts val="0"/>
              </a:spcBef>
              <a:spcAft>
                <a:spcPts val="600"/>
              </a:spcAft>
              <a:buClrTx/>
              <a:buSzTx/>
              <a:buFont typeface="ZapfDingbatsITC"/>
              <a:buChar char="✔︎✔︎✓"/>
              <a:tabLst/>
              <a:defRPr/>
            </a:pPr>
            <a:r>
              <a:rPr lang="ko-KR" altLang="en-US" b="1" i="1" dirty="0" err="1">
                <a:solidFill>
                  <a:srgbClr val="58595B"/>
                </a:solidFill>
                <a:latin typeface="Calibri" panose="020F0502020204030204"/>
              </a:rPr>
              <a:t>네트워트의</a:t>
            </a:r>
            <a:r>
              <a:rPr lang="ko-KR" altLang="en-US" b="1" i="1" dirty="0">
                <a:solidFill>
                  <a:srgbClr val="58595B"/>
                </a:solidFill>
                <a:latin typeface="Calibri" panose="020F0502020204030204"/>
              </a:rPr>
              <a:t> 힘</a:t>
            </a:r>
            <a:r>
              <a:rPr kumimoji="0" lang="en-CA" sz="1800" b="1" i="1" u="none" strike="noStrike" kern="1200" cap="none" spc="0" normalizeH="0" baseline="0" dirty="0">
                <a:ln>
                  <a:noFill/>
                </a:ln>
                <a:solidFill>
                  <a:srgbClr val="58595B"/>
                </a:solidFill>
                <a:effectLst/>
                <a:uLnTx/>
                <a:uFillTx/>
                <a:latin typeface="Calibri" panose="020F0502020204030204"/>
                <a:ea typeface="+mn-ea"/>
                <a:cs typeface="+mn-cs"/>
              </a:rPr>
              <a:t> (CQL)</a:t>
            </a:r>
          </a:p>
          <a:p>
            <a:pPr marL="285750" marR="0" lvl="0" indent="-285750" algn="ctr" defTabSz="914400" rtl="0" eaLnBrk="1" fontAlgn="auto" latinLnBrk="0" hangingPunct="1">
              <a:lnSpc>
                <a:spcPct val="100000"/>
              </a:lnSpc>
              <a:spcBef>
                <a:spcPts val="0"/>
              </a:spcBef>
              <a:spcAft>
                <a:spcPts val="600"/>
              </a:spcAft>
              <a:buClrTx/>
              <a:buSzTx/>
              <a:buFont typeface="ZapfDingbatsITC"/>
              <a:buChar char="✔︎✔︎✓"/>
              <a:tabLst/>
              <a:defRPr/>
            </a:pPr>
            <a:r>
              <a:rPr kumimoji="0" lang="en-CA" sz="1800" b="1" i="1" u="none" strike="noStrike" kern="1200" cap="none" spc="0" normalizeH="0" baseline="0" dirty="0">
                <a:ln>
                  <a:noFill/>
                </a:ln>
                <a:solidFill>
                  <a:srgbClr val="58595B"/>
                </a:solidFill>
                <a:effectLst/>
                <a:uLnTx/>
                <a:uFillTx/>
                <a:latin typeface="Calibri" panose="020F0502020204030204"/>
                <a:ea typeface="+mn-ea"/>
                <a:cs typeface="+mn-cs"/>
              </a:rPr>
              <a:t> </a:t>
            </a:r>
            <a:r>
              <a:rPr lang="ko-KR" altLang="en-US" b="1" i="1" dirty="0">
                <a:solidFill>
                  <a:srgbClr val="58595B"/>
                </a:solidFill>
                <a:latin typeface="Calibri" panose="020F0502020204030204"/>
              </a:rPr>
              <a:t>전수모델 방사</a:t>
            </a:r>
            <a:endParaRPr kumimoji="0" lang="en-CA" sz="1600" b="1" i="1" u="none" strike="noStrike" kern="1200" cap="none" spc="0" normalizeH="0" baseline="0" dirty="0">
              <a:ln>
                <a:noFill/>
              </a:ln>
              <a:solidFill>
                <a:srgbClr val="585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53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4507" y="1330955"/>
            <a:ext cx="6441798" cy="3539430"/>
          </a:xfrm>
          <a:prstGeom prst="rect">
            <a:avLst/>
          </a:prstGeom>
          <a:solidFill>
            <a:schemeClr val="accent5">
              <a:lumMod val="20000"/>
              <a:lumOff val="80000"/>
            </a:schemeClr>
          </a:solidFill>
        </p:spPr>
        <p:txBody>
          <a:bodyPr wrap="square">
            <a:spAutoFit/>
          </a:bodyPr>
          <a:lstStyle/>
          <a:p>
            <a:r>
              <a:rPr lang="ko-KR" altLang="en-US" sz="1600" b="1" dirty="0">
                <a:solidFill>
                  <a:srgbClr val="58595B"/>
                </a:solidFill>
              </a:rPr>
              <a:t>문제인지</a:t>
            </a:r>
            <a:r>
              <a:rPr lang="en-CA" sz="1600" b="1" dirty="0">
                <a:solidFill>
                  <a:srgbClr val="58595B"/>
                </a:solidFill>
              </a:rPr>
              <a:t> </a:t>
            </a:r>
          </a:p>
          <a:p>
            <a:pPr marL="285750" indent="-285750">
              <a:buFont typeface="Arial" panose="020B0604020202020204" pitchFamily="34" charset="0"/>
              <a:buChar char="•"/>
            </a:pPr>
            <a:r>
              <a:rPr lang="ko-KR" altLang="en-US" sz="1600" dirty="0">
                <a:solidFill>
                  <a:srgbClr val="58595B"/>
                </a:solidFill>
              </a:rPr>
              <a:t>조직의 자금 필요</a:t>
            </a:r>
            <a:endParaRPr lang="en-US" altLang="ko-KR" sz="1600" dirty="0">
              <a:solidFill>
                <a:srgbClr val="58595B"/>
              </a:solidFill>
            </a:endParaRPr>
          </a:p>
          <a:p>
            <a:r>
              <a:rPr lang="ko-KR" altLang="en-US" sz="1600" b="1" dirty="0">
                <a:solidFill>
                  <a:srgbClr val="58595B"/>
                </a:solidFill>
              </a:rPr>
              <a:t>선택</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법적 변화</a:t>
            </a:r>
            <a:endParaRPr lang="en-CA" sz="1600" dirty="0">
              <a:solidFill>
                <a:srgbClr val="58595B"/>
              </a:solidFill>
            </a:endParaRPr>
          </a:p>
          <a:p>
            <a:r>
              <a:rPr lang="ko-KR" altLang="en-US" sz="1600" b="1" dirty="0">
                <a:solidFill>
                  <a:srgbClr val="58595B"/>
                </a:solidFill>
              </a:rPr>
              <a:t>프로젝트 설계</a:t>
            </a:r>
            <a:r>
              <a:rPr lang="en-CA" sz="1600" b="1" dirty="0">
                <a:solidFill>
                  <a:srgbClr val="58595B"/>
                </a:solidFill>
              </a:rPr>
              <a:t> </a:t>
            </a:r>
            <a:r>
              <a:rPr lang="ko-KR" altLang="en-US" sz="1600" b="1" dirty="0">
                <a:solidFill>
                  <a:srgbClr val="58595B"/>
                </a:solidFill>
              </a:rPr>
              <a:t>및 착수</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사업체 동원</a:t>
            </a:r>
            <a:r>
              <a:rPr lang="en-CA" sz="1600" dirty="0">
                <a:solidFill>
                  <a:srgbClr val="58595B"/>
                </a:solidFill>
              </a:rPr>
              <a:t> </a:t>
            </a:r>
          </a:p>
          <a:p>
            <a:r>
              <a:rPr lang="ko-KR" altLang="en-US" sz="1600" b="1" dirty="0">
                <a:solidFill>
                  <a:srgbClr val="58595B"/>
                </a:solidFill>
              </a:rPr>
              <a:t>혁신과</a:t>
            </a:r>
            <a:r>
              <a:rPr lang="en-CA" sz="1600" b="1" dirty="0">
                <a:solidFill>
                  <a:srgbClr val="58595B"/>
                </a:solidFill>
              </a:rPr>
              <a:t> </a:t>
            </a:r>
            <a:r>
              <a:rPr lang="ko-KR" altLang="en-US" sz="1600" b="1" dirty="0">
                <a:solidFill>
                  <a:srgbClr val="58595B"/>
                </a:solidFill>
              </a:rPr>
              <a:t>실험</a:t>
            </a:r>
            <a:endParaRPr lang="en-CA" sz="1600" b="1" dirty="0">
              <a:solidFill>
                <a:srgbClr val="58595B"/>
              </a:solidFill>
            </a:endParaRPr>
          </a:p>
          <a:p>
            <a:pPr marL="285750" indent="-285750">
              <a:buFont typeface="Arial" panose="020B0604020202020204" pitchFamily="34" charset="0"/>
              <a:buChar char="•"/>
            </a:pPr>
            <a:r>
              <a:rPr lang="en-CA" altLang="ko-KR" sz="1600" dirty="0">
                <a:solidFill>
                  <a:srgbClr val="58595B"/>
                </a:solidFill>
              </a:rPr>
              <a:t>4</a:t>
            </a:r>
            <a:r>
              <a:rPr lang="ko-KR" altLang="en-US" sz="1600" dirty="0">
                <a:solidFill>
                  <a:srgbClr val="58595B"/>
                </a:solidFill>
              </a:rPr>
              <a:t>개</a:t>
            </a:r>
            <a:r>
              <a:rPr lang="en-CA" altLang="ko-KR" sz="1600" dirty="0">
                <a:solidFill>
                  <a:srgbClr val="58595B"/>
                </a:solidFill>
              </a:rPr>
              <a:t> </a:t>
            </a:r>
            <a:r>
              <a:rPr lang="ko-KR" altLang="en-US" sz="1600" dirty="0">
                <a:solidFill>
                  <a:srgbClr val="58595B"/>
                </a:solidFill>
              </a:rPr>
              <a:t>견본 회사를 대상으로 발행 프로세스 모델링</a:t>
            </a:r>
            <a:endParaRPr lang="en-CA" sz="1600" dirty="0">
              <a:solidFill>
                <a:srgbClr val="58595B"/>
              </a:solidFill>
            </a:endParaRPr>
          </a:p>
          <a:p>
            <a:pPr marL="285750" indent="-285750">
              <a:buFont typeface="Arial" panose="020B0604020202020204" pitchFamily="34" charset="0"/>
              <a:buChar char="•"/>
            </a:pPr>
            <a:r>
              <a:rPr lang="ko-KR" altLang="en-US" sz="1600" dirty="0">
                <a:solidFill>
                  <a:srgbClr val="58595B"/>
                </a:solidFill>
              </a:rPr>
              <a:t>채권발행가이드 제작</a:t>
            </a:r>
            <a:r>
              <a:rPr lang="en-CA" sz="1600" dirty="0">
                <a:solidFill>
                  <a:srgbClr val="58595B"/>
                </a:solidFill>
              </a:rPr>
              <a:t> (5</a:t>
            </a:r>
            <a:r>
              <a:rPr lang="ko-KR" altLang="en-US" sz="1600" dirty="0">
                <a:solidFill>
                  <a:srgbClr val="58595B"/>
                </a:solidFill>
              </a:rPr>
              <a:t>권의 책자발행</a:t>
            </a:r>
            <a:r>
              <a:rPr lang="en-CA" sz="1600" dirty="0">
                <a:solidFill>
                  <a:srgbClr val="58595B"/>
                </a:solidFill>
              </a:rPr>
              <a:t>) </a:t>
            </a:r>
          </a:p>
          <a:p>
            <a:r>
              <a:rPr lang="ko-KR" altLang="en-US" sz="1600" b="1" dirty="0">
                <a:solidFill>
                  <a:srgbClr val="58595B"/>
                </a:solidFill>
              </a:rPr>
              <a:t>광범위 전수</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정보 워크숍과</a:t>
            </a:r>
            <a:r>
              <a:rPr lang="en-CA" sz="1600" dirty="0">
                <a:solidFill>
                  <a:srgbClr val="58595B"/>
                </a:solidFill>
              </a:rPr>
              <a:t> </a:t>
            </a:r>
            <a:r>
              <a:rPr lang="ko-KR" altLang="en-US" sz="1600" dirty="0">
                <a:solidFill>
                  <a:srgbClr val="58595B"/>
                </a:solidFill>
              </a:rPr>
              <a:t>관련 생태계 지원을 위한 전수 전략</a:t>
            </a:r>
            <a:endParaRPr lang="en-CA" sz="1600" dirty="0">
              <a:solidFill>
                <a:srgbClr val="58595B"/>
              </a:solidFill>
            </a:endParaRPr>
          </a:p>
          <a:p>
            <a:pPr marL="285750" indent="-285750">
              <a:buFont typeface="Arial" panose="020B0604020202020204" pitchFamily="34" charset="0"/>
              <a:buChar char="•"/>
            </a:pPr>
            <a:r>
              <a:rPr lang="ko-KR" altLang="en-US" sz="1600" dirty="0">
                <a:solidFill>
                  <a:srgbClr val="58595B"/>
                </a:solidFill>
              </a:rPr>
              <a:t>기업과 지원조직을 위한</a:t>
            </a:r>
            <a:r>
              <a:rPr lang="en-CA" altLang="ko-KR" sz="1600" dirty="0">
                <a:solidFill>
                  <a:srgbClr val="58595B"/>
                </a:solidFill>
              </a:rPr>
              <a:t> </a:t>
            </a:r>
            <a:r>
              <a:rPr lang="ko-KR" altLang="en-US" sz="1600" dirty="0">
                <a:solidFill>
                  <a:srgbClr val="58595B"/>
                </a:solidFill>
              </a:rPr>
              <a:t>시행커뮤니티</a:t>
            </a:r>
            <a:endParaRPr lang="en-CA" sz="1600" dirty="0">
              <a:solidFill>
                <a:srgbClr val="58595B"/>
              </a:solidFill>
            </a:endParaRPr>
          </a:p>
          <a:p>
            <a:r>
              <a:rPr lang="ko-KR" altLang="en-US" sz="1600" b="1" dirty="0">
                <a:solidFill>
                  <a:srgbClr val="58595B"/>
                </a:solidFill>
              </a:rPr>
              <a:t>평가</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사용 통계</a:t>
            </a:r>
            <a:endParaRPr lang="en-CA" sz="1600" dirty="0">
              <a:solidFill>
                <a:srgbClr val="58595B"/>
              </a:solidFill>
            </a:endParaRPr>
          </a:p>
        </p:txBody>
      </p:sp>
      <p:sp>
        <p:nvSpPr>
          <p:cNvPr id="8" name="Rectangle 7"/>
          <p:cNvSpPr/>
          <p:nvPr/>
        </p:nvSpPr>
        <p:spPr>
          <a:xfrm>
            <a:off x="642424" y="482265"/>
            <a:ext cx="7079176" cy="461665"/>
          </a:xfrm>
          <a:prstGeom prst="rect">
            <a:avLst/>
          </a:prstGeom>
        </p:spPr>
        <p:txBody>
          <a:bodyPr wrap="square">
            <a:spAutoFit/>
          </a:bodyPr>
          <a:lstStyle/>
          <a:p>
            <a:r>
              <a:rPr lang="ko-KR" altLang="en-US" sz="2400" b="1" dirty="0">
                <a:solidFill>
                  <a:srgbClr val="0B84C8"/>
                </a:solidFill>
              </a:rPr>
              <a:t>지역채권발행 프로세스 모델링</a:t>
            </a:r>
            <a:endParaRPr lang="en-US" sz="2400" b="1" dirty="0">
              <a:solidFill>
                <a:srgbClr val="0B84C8"/>
              </a:solidFill>
            </a:endParaRPr>
          </a:p>
        </p:txBody>
      </p:sp>
      <p:sp>
        <p:nvSpPr>
          <p:cNvPr id="9" name="Rectangle 8">
            <a:extLst>
              <a:ext uri="{FF2B5EF4-FFF2-40B4-BE49-F238E27FC236}">
                <a16:creationId xmlns:a16="http://schemas.microsoft.com/office/drawing/2014/main" id="{FCDEC979-FC63-6B4A-9017-F98366FC4C68}"/>
              </a:ext>
            </a:extLst>
          </p:cNvPr>
          <p:cNvSpPr/>
          <p:nvPr/>
        </p:nvSpPr>
        <p:spPr>
          <a:xfrm>
            <a:off x="1811704" y="5619373"/>
            <a:ext cx="6987094" cy="723275"/>
          </a:xfrm>
          <a:prstGeom prst="rect">
            <a:avLst/>
          </a:prstGeom>
        </p:spPr>
        <p:txBody>
          <a:bodyPr wrap="square">
            <a:spAutoFit/>
          </a:bodyPr>
          <a:lstStyle/>
          <a:p>
            <a:pPr marL="285750" indent="-285750" algn="ctr">
              <a:spcAft>
                <a:spcPts val="600"/>
              </a:spcAft>
              <a:buFont typeface="ZapfDingbatsITC"/>
              <a:buChar char="✔︎✔︎✓"/>
            </a:pPr>
            <a:r>
              <a:rPr lang="ko-KR" altLang="ko-KR" b="1" i="1" dirty="0">
                <a:solidFill>
                  <a:schemeClr val="bg2">
                    <a:lumMod val="25000"/>
                  </a:schemeClr>
                </a:solidFill>
              </a:rPr>
              <a:t>시험운영을 통한 지식의 공동축적</a:t>
            </a:r>
          </a:p>
          <a:p>
            <a:pPr marL="285750" indent="-285750" algn="ctr">
              <a:spcAft>
                <a:spcPts val="600"/>
              </a:spcAft>
              <a:buFont typeface="ZapfDingbatsITC"/>
              <a:buChar char="✔︎✔︎✓"/>
            </a:pPr>
            <a:r>
              <a:rPr lang="ko-KR" altLang="en-US" b="1" i="1" dirty="0">
                <a:solidFill>
                  <a:schemeClr val="bg2">
                    <a:lumMod val="25000"/>
                  </a:schemeClr>
                </a:solidFill>
              </a:rPr>
              <a:t>지속적 전수 전략</a:t>
            </a:r>
            <a:r>
              <a:rPr lang="fr-FR" b="1" i="1" dirty="0">
                <a:solidFill>
                  <a:schemeClr val="bg2">
                    <a:lumMod val="25000"/>
                  </a:schemeClr>
                </a:solidFill>
              </a:rPr>
              <a:t>(</a:t>
            </a:r>
            <a:r>
              <a:rPr lang="ko-KR" altLang="en-US" b="1" i="1" dirty="0">
                <a:solidFill>
                  <a:schemeClr val="bg2">
                    <a:lumMod val="25000"/>
                  </a:schemeClr>
                </a:solidFill>
              </a:rPr>
              <a:t>위원회와 파트너 모니터링</a:t>
            </a:r>
            <a:r>
              <a:rPr lang="en-CA" b="1" i="1" dirty="0">
                <a:solidFill>
                  <a:schemeClr val="bg2">
                    <a:lumMod val="25000"/>
                  </a:schemeClr>
                </a:solidFill>
              </a:rPr>
              <a:t>)</a:t>
            </a:r>
            <a:r>
              <a:rPr lang="ko-KR" altLang="en-US" b="1" i="1" dirty="0">
                <a:solidFill>
                  <a:schemeClr val="bg2">
                    <a:lumMod val="25000"/>
                  </a:schemeClr>
                </a:solidFill>
              </a:rPr>
              <a:t>과</a:t>
            </a:r>
            <a:r>
              <a:rPr lang="en-CA" b="1" i="1" dirty="0">
                <a:solidFill>
                  <a:schemeClr val="bg2">
                    <a:lumMod val="25000"/>
                  </a:schemeClr>
                </a:solidFill>
              </a:rPr>
              <a:t> </a:t>
            </a:r>
            <a:r>
              <a:rPr lang="ko-KR" altLang="en-US" b="1" i="1" dirty="0">
                <a:solidFill>
                  <a:schemeClr val="bg2">
                    <a:lumMod val="25000"/>
                  </a:schemeClr>
                </a:solidFill>
              </a:rPr>
              <a:t>확대</a:t>
            </a:r>
            <a:endParaRPr lang="en-CA" sz="1600" b="1" i="1" dirty="0">
              <a:solidFill>
                <a:schemeClr val="bg2">
                  <a:lumMod val="25000"/>
                </a:schemeClr>
              </a:solidFill>
            </a:endParaRPr>
          </a:p>
        </p:txBody>
      </p:sp>
      <p:pic>
        <p:nvPicPr>
          <p:cNvPr id="4" name="Image 3">
            <a:extLst>
              <a:ext uri="{FF2B5EF4-FFF2-40B4-BE49-F238E27FC236}">
                <a16:creationId xmlns:a16="http://schemas.microsoft.com/office/drawing/2014/main" id="{4BBFA7F7-CAA9-294B-9A4B-5C668852C749}"/>
              </a:ext>
            </a:extLst>
          </p:cNvPr>
          <p:cNvPicPr>
            <a:picLocks noChangeAspect="1"/>
          </p:cNvPicPr>
          <p:nvPr/>
        </p:nvPicPr>
        <p:blipFill>
          <a:blip r:embed="rId3"/>
          <a:stretch>
            <a:fillRect/>
          </a:stretch>
        </p:blipFill>
        <p:spPr>
          <a:xfrm>
            <a:off x="734507" y="4763746"/>
            <a:ext cx="2699690" cy="962266"/>
          </a:xfrm>
          <a:prstGeom prst="rect">
            <a:avLst/>
          </a:prstGeom>
        </p:spPr>
      </p:pic>
    </p:spTree>
    <p:extLst>
      <p:ext uri="{BB962C8B-B14F-4D97-AF65-F5344CB8AC3E}">
        <p14:creationId xmlns:p14="http://schemas.microsoft.com/office/powerpoint/2010/main" val="218879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514" y="4816860"/>
            <a:ext cx="4933604" cy="1077218"/>
          </a:xfrm>
          <a:prstGeom prst="rect">
            <a:avLst/>
          </a:prstGeom>
        </p:spPr>
        <p:txBody>
          <a:bodyPr wrap="square">
            <a:spAutoFit/>
          </a:bodyPr>
          <a:lstStyle/>
          <a:p>
            <a:pPr marL="285750" indent="-285750">
              <a:spcAft>
                <a:spcPts val="600"/>
              </a:spcAft>
              <a:buFont typeface=".AppleSystemUIFont"/>
              <a:buChar char="›"/>
            </a:pPr>
            <a:r>
              <a:rPr lang="ko-KR" altLang="en-US" b="1" dirty="0">
                <a:solidFill>
                  <a:srgbClr val="58595B"/>
                </a:solidFill>
              </a:rPr>
              <a:t>지식통합</a:t>
            </a:r>
            <a:endParaRPr lang="en-US" altLang="ko-KR" b="1" dirty="0">
              <a:solidFill>
                <a:srgbClr val="58595B"/>
              </a:solidFill>
            </a:endParaRPr>
          </a:p>
          <a:p>
            <a:pPr marL="285750" indent="-285750">
              <a:spcAft>
                <a:spcPts val="600"/>
              </a:spcAft>
              <a:buFont typeface=".AppleSystemUIFont"/>
              <a:buChar char="›"/>
            </a:pPr>
            <a:r>
              <a:rPr lang="ko-KR" altLang="en-US" b="1" dirty="0">
                <a:solidFill>
                  <a:srgbClr val="58595B"/>
                </a:solidFill>
              </a:rPr>
              <a:t>확대 가이드</a:t>
            </a:r>
            <a:endParaRPr lang="en-US" altLang="ko-KR" b="1" dirty="0">
              <a:solidFill>
                <a:srgbClr val="58595B"/>
              </a:solidFill>
            </a:endParaRPr>
          </a:p>
          <a:p>
            <a:pPr marL="285750" indent="-285750">
              <a:spcAft>
                <a:spcPts val="600"/>
              </a:spcAft>
              <a:buFont typeface=".AppleSystemUIFont"/>
              <a:buChar char="›"/>
            </a:pPr>
            <a:r>
              <a:rPr lang="ko-KR" altLang="en-US" b="1" dirty="0">
                <a:solidFill>
                  <a:srgbClr val="58595B"/>
                </a:solidFill>
              </a:rPr>
              <a:t>사회적 </a:t>
            </a:r>
            <a:r>
              <a:rPr lang="ko-KR" altLang="en-US" b="1" dirty="0" err="1">
                <a:solidFill>
                  <a:srgbClr val="58595B"/>
                </a:solidFill>
              </a:rPr>
              <a:t>프렌차이즈</a:t>
            </a:r>
            <a:r>
              <a:rPr lang="ko-KR" altLang="en-US" b="1" dirty="0">
                <a:solidFill>
                  <a:srgbClr val="58595B"/>
                </a:solidFill>
              </a:rPr>
              <a:t> 메뉴얼</a:t>
            </a:r>
            <a:endParaRPr lang="en-CA" b="1" dirty="0">
              <a:solidFill>
                <a:srgbClr val="58595B"/>
              </a:solidFill>
            </a:endParaRPr>
          </a:p>
        </p:txBody>
      </p:sp>
      <p:sp>
        <p:nvSpPr>
          <p:cNvPr id="7" name="Rectangle 6"/>
          <p:cNvSpPr/>
          <p:nvPr/>
        </p:nvSpPr>
        <p:spPr>
          <a:xfrm>
            <a:off x="795577" y="1326169"/>
            <a:ext cx="7552845" cy="3539430"/>
          </a:xfrm>
          <a:prstGeom prst="rect">
            <a:avLst/>
          </a:prstGeom>
          <a:solidFill>
            <a:schemeClr val="accent5">
              <a:lumMod val="20000"/>
              <a:lumOff val="80000"/>
            </a:schemeClr>
          </a:solidFill>
        </p:spPr>
        <p:txBody>
          <a:bodyPr wrap="square">
            <a:spAutoFit/>
          </a:bodyPr>
          <a:lstStyle/>
          <a:p>
            <a:r>
              <a:rPr lang="ko-KR" altLang="en-US" sz="1600" b="1" dirty="0">
                <a:solidFill>
                  <a:srgbClr val="58595B"/>
                </a:solidFill>
              </a:rPr>
              <a:t>문제인지</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사회적경제기업의 필요 제기</a:t>
            </a:r>
            <a:endParaRPr lang="en-CA" sz="1600" dirty="0">
              <a:solidFill>
                <a:srgbClr val="58595B"/>
              </a:solidFill>
            </a:endParaRPr>
          </a:p>
          <a:p>
            <a:r>
              <a:rPr lang="ko-KR" altLang="en-US" sz="1600" b="1" dirty="0">
                <a:solidFill>
                  <a:srgbClr val="58595B"/>
                </a:solidFill>
              </a:rPr>
              <a:t>선택</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사회적경제의 확대의지</a:t>
            </a:r>
            <a:endParaRPr lang="en-CA" sz="1600" dirty="0">
              <a:solidFill>
                <a:srgbClr val="58595B"/>
              </a:solidFill>
            </a:endParaRPr>
          </a:p>
          <a:p>
            <a:r>
              <a:rPr lang="ko-KR" altLang="en-US" sz="1600" b="1" dirty="0">
                <a:solidFill>
                  <a:srgbClr val="58595B"/>
                </a:solidFill>
              </a:rPr>
              <a:t>프로젝트 설계 및 착수</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연구자 및 사회적경제 기업 동원</a:t>
            </a:r>
            <a:endParaRPr lang="en-CA" sz="1600" dirty="0">
              <a:solidFill>
                <a:srgbClr val="58595B"/>
              </a:solidFill>
            </a:endParaRPr>
          </a:p>
          <a:p>
            <a:r>
              <a:rPr lang="ko-KR" altLang="en-US" sz="1600" b="1" dirty="0">
                <a:solidFill>
                  <a:srgbClr val="58595B"/>
                </a:solidFill>
              </a:rPr>
              <a:t>혁신과</a:t>
            </a:r>
            <a:r>
              <a:rPr lang="en-CA" sz="1600" b="1" dirty="0">
                <a:solidFill>
                  <a:srgbClr val="58595B"/>
                </a:solidFill>
              </a:rPr>
              <a:t> </a:t>
            </a:r>
            <a:r>
              <a:rPr lang="ko-KR" altLang="en-US" sz="1600" b="1" dirty="0">
                <a:solidFill>
                  <a:srgbClr val="58595B"/>
                </a:solidFill>
              </a:rPr>
              <a:t>실험</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기업실행집단을 통한 공동작업</a:t>
            </a:r>
            <a:endParaRPr lang="en-CA" sz="1600" dirty="0">
              <a:solidFill>
                <a:srgbClr val="58595B"/>
              </a:solidFill>
            </a:endParaRPr>
          </a:p>
          <a:p>
            <a:pPr marL="285750" indent="-285750">
              <a:buFont typeface="Arial" panose="020B0604020202020204" pitchFamily="34" charset="0"/>
              <a:buChar char="•"/>
            </a:pPr>
            <a:r>
              <a:rPr lang="ko-KR" altLang="en-US" sz="1600" dirty="0">
                <a:solidFill>
                  <a:srgbClr val="58595B"/>
                </a:solidFill>
              </a:rPr>
              <a:t>전문가와의 만남</a:t>
            </a:r>
            <a:endParaRPr lang="en-CA" sz="1600" dirty="0">
              <a:solidFill>
                <a:srgbClr val="58595B"/>
              </a:solidFill>
            </a:endParaRPr>
          </a:p>
          <a:p>
            <a:pPr marL="285750" indent="-285750">
              <a:buFont typeface="Arial" panose="020B0604020202020204" pitchFamily="34" charset="0"/>
              <a:buChar char="•"/>
            </a:pPr>
            <a:r>
              <a:rPr lang="ko-KR" altLang="en-US" sz="1600" dirty="0">
                <a:solidFill>
                  <a:srgbClr val="58595B"/>
                </a:solidFill>
              </a:rPr>
              <a:t>가이드와 매뉴얼 제작</a:t>
            </a:r>
            <a:r>
              <a:rPr lang="en-CA" sz="1600" dirty="0">
                <a:solidFill>
                  <a:srgbClr val="58595B"/>
                </a:solidFill>
              </a:rPr>
              <a:t> </a:t>
            </a:r>
          </a:p>
          <a:p>
            <a:r>
              <a:rPr lang="ko-KR" altLang="en-US" sz="1600" b="1" dirty="0">
                <a:solidFill>
                  <a:srgbClr val="58595B"/>
                </a:solidFill>
              </a:rPr>
              <a:t>광범위 전수</a:t>
            </a:r>
            <a:endParaRPr lang="en-CA" sz="1600" b="1" dirty="0">
              <a:solidFill>
                <a:srgbClr val="58595B"/>
              </a:solidFill>
            </a:endParaRPr>
          </a:p>
          <a:p>
            <a:pPr marL="285750" indent="-285750">
              <a:buFont typeface="Arial" panose="020B0604020202020204" pitchFamily="34" charset="0"/>
              <a:buChar char="•"/>
            </a:pPr>
            <a:r>
              <a:rPr lang="ko-KR" altLang="en-US" sz="1600" dirty="0">
                <a:solidFill>
                  <a:srgbClr val="58595B"/>
                </a:solidFill>
              </a:rPr>
              <a:t>지원기관과 워크숍조직</a:t>
            </a:r>
            <a:endParaRPr lang="en-CA" sz="1600" dirty="0">
              <a:solidFill>
                <a:srgbClr val="58595B"/>
              </a:solidFill>
            </a:endParaRPr>
          </a:p>
          <a:p>
            <a:pPr marL="285750" indent="-285750">
              <a:buFont typeface="Arial" panose="020B0604020202020204" pitchFamily="34" charset="0"/>
              <a:buChar char="•"/>
            </a:pPr>
            <a:r>
              <a:rPr lang="ko-KR" altLang="en-US" sz="1600" dirty="0">
                <a:solidFill>
                  <a:srgbClr val="58595B"/>
                </a:solidFill>
              </a:rPr>
              <a:t>교재로서 가이드 이용</a:t>
            </a:r>
            <a:endParaRPr lang="en-CA" sz="1600" dirty="0">
              <a:solidFill>
                <a:srgbClr val="58595B"/>
              </a:solidFill>
            </a:endParaRPr>
          </a:p>
          <a:p>
            <a:pPr marL="285750" indent="-285750">
              <a:buFont typeface="Arial" panose="020B0604020202020204" pitchFamily="34" charset="0"/>
              <a:buChar char="•"/>
            </a:pPr>
            <a:r>
              <a:rPr lang="ko-KR" altLang="en-US" sz="1600" dirty="0">
                <a:solidFill>
                  <a:srgbClr val="58595B"/>
                </a:solidFill>
              </a:rPr>
              <a:t>전수 이벤트</a:t>
            </a:r>
            <a:endParaRPr lang="en-CA" sz="1600" dirty="0">
              <a:solidFill>
                <a:srgbClr val="58595B"/>
              </a:solidFill>
            </a:endParaRPr>
          </a:p>
        </p:txBody>
      </p:sp>
      <p:sp>
        <p:nvSpPr>
          <p:cNvPr id="8" name="Rectangle 7"/>
          <p:cNvSpPr/>
          <p:nvPr/>
        </p:nvSpPr>
        <p:spPr>
          <a:xfrm>
            <a:off x="642424" y="408525"/>
            <a:ext cx="7896892" cy="523220"/>
          </a:xfrm>
          <a:prstGeom prst="rect">
            <a:avLst/>
          </a:prstGeom>
        </p:spPr>
        <p:txBody>
          <a:bodyPr wrap="square">
            <a:spAutoFit/>
          </a:bodyPr>
          <a:lstStyle/>
          <a:p>
            <a:r>
              <a:rPr lang="ko-KR" altLang="en-US" sz="2800" b="1" dirty="0">
                <a:solidFill>
                  <a:srgbClr val="0B84C8"/>
                </a:solidFill>
              </a:rPr>
              <a:t>사회적경제의 확대와 사회적 </a:t>
            </a:r>
            <a:r>
              <a:rPr lang="ko-KR" altLang="en-US" sz="2800" b="1" dirty="0" err="1">
                <a:solidFill>
                  <a:srgbClr val="0B84C8"/>
                </a:solidFill>
              </a:rPr>
              <a:t>프렌차이즈</a:t>
            </a:r>
            <a:endParaRPr lang="en-CA" sz="2000" b="1" dirty="0">
              <a:solidFill>
                <a:srgbClr val="0B84C8"/>
              </a:solidFill>
            </a:endParaRPr>
          </a:p>
        </p:txBody>
      </p:sp>
      <p:sp>
        <p:nvSpPr>
          <p:cNvPr id="9" name="Rectangle 8">
            <a:extLst>
              <a:ext uri="{FF2B5EF4-FFF2-40B4-BE49-F238E27FC236}">
                <a16:creationId xmlns:a16="http://schemas.microsoft.com/office/drawing/2014/main" id="{FCDEC979-FC63-6B4A-9017-F98366FC4C68}"/>
              </a:ext>
            </a:extLst>
          </p:cNvPr>
          <p:cNvSpPr/>
          <p:nvPr/>
        </p:nvSpPr>
        <p:spPr>
          <a:xfrm>
            <a:off x="2563379" y="5846130"/>
            <a:ext cx="6580621" cy="923330"/>
          </a:xfrm>
          <a:prstGeom prst="rect">
            <a:avLst/>
          </a:prstGeom>
        </p:spPr>
        <p:txBody>
          <a:bodyPr wrap="square">
            <a:spAutoFit/>
          </a:bodyPr>
          <a:lstStyle/>
          <a:p>
            <a:pPr marL="285750" indent="-285750" algn="ctr">
              <a:buFont typeface="ZapfDingbatsITC"/>
              <a:buChar char="✔︎"/>
            </a:pPr>
            <a:r>
              <a:rPr lang="ko-KR" altLang="en-US" b="1" dirty="0">
                <a:solidFill>
                  <a:srgbClr val="58595B"/>
                </a:solidFill>
              </a:rPr>
              <a:t>지식의 공동축적</a:t>
            </a:r>
            <a:r>
              <a:rPr lang="en-CA" b="1" dirty="0">
                <a:solidFill>
                  <a:srgbClr val="58595B"/>
                </a:solidFill>
              </a:rPr>
              <a:t>, </a:t>
            </a:r>
            <a:r>
              <a:rPr lang="ko-KR" altLang="en-US" b="1" dirty="0">
                <a:solidFill>
                  <a:srgbClr val="58585A"/>
                </a:solidFill>
              </a:rPr>
              <a:t>실행집단의</a:t>
            </a:r>
            <a:r>
              <a:rPr lang="en-CA" altLang="ko-KR" b="1" dirty="0">
                <a:solidFill>
                  <a:srgbClr val="58585A"/>
                </a:solidFill>
              </a:rPr>
              <a:t> </a:t>
            </a:r>
            <a:r>
              <a:rPr lang="ko-KR" altLang="en-US" b="1" dirty="0">
                <a:solidFill>
                  <a:srgbClr val="58595B"/>
                </a:solidFill>
              </a:rPr>
              <a:t>활동을 통한 </a:t>
            </a:r>
            <a:r>
              <a:rPr lang="ko-KR" altLang="en-US" b="1" dirty="0">
                <a:solidFill>
                  <a:srgbClr val="58585A"/>
                </a:solidFill>
              </a:rPr>
              <a:t>적절하고 지속적인</a:t>
            </a:r>
            <a:r>
              <a:rPr lang="en-CA" b="1" dirty="0">
                <a:solidFill>
                  <a:srgbClr val="58585A"/>
                </a:solidFill>
              </a:rPr>
              <a:t> </a:t>
            </a:r>
            <a:r>
              <a:rPr lang="ko-KR" altLang="en-US" b="1" dirty="0">
                <a:solidFill>
                  <a:srgbClr val="58585A"/>
                </a:solidFill>
              </a:rPr>
              <a:t>전수</a:t>
            </a:r>
            <a:endParaRPr lang="en-CA" b="1" dirty="0">
              <a:solidFill>
                <a:srgbClr val="58585A"/>
              </a:solidFill>
            </a:endParaRPr>
          </a:p>
          <a:p>
            <a:pPr marL="285750" indent="-285750" algn="ctr">
              <a:buFont typeface="ZapfDingbatsITC"/>
              <a:buChar char="✔︎"/>
            </a:pPr>
            <a:r>
              <a:rPr lang="ko-KR" altLang="en-US" b="1" dirty="0">
                <a:solidFill>
                  <a:srgbClr val="58585A"/>
                </a:solidFill>
              </a:rPr>
              <a:t>연구자의 적극적인 참여</a:t>
            </a:r>
            <a:endParaRPr lang="en-CA" b="1" dirty="0">
              <a:solidFill>
                <a:srgbClr val="58585A"/>
              </a:solidFill>
            </a:endParaRPr>
          </a:p>
        </p:txBody>
      </p:sp>
      <p:pic>
        <p:nvPicPr>
          <p:cNvPr id="5" name="Image 4">
            <a:extLst>
              <a:ext uri="{FF2B5EF4-FFF2-40B4-BE49-F238E27FC236}">
                <a16:creationId xmlns:a16="http://schemas.microsoft.com/office/drawing/2014/main" id="{56921D53-E3CD-514F-9F80-EC5C3EDB5CD1}"/>
              </a:ext>
            </a:extLst>
          </p:cNvPr>
          <p:cNvPicPr>
            <a:picLocks noChangeAspect="1"/>
          </p:cNvPicPr>
          <p:nvPr/>
        </p:nvPicPr>
        <p:blipFill rotWithShape="1">
          <a:blip r:embed="rId3"/>
          <a:srcRect l="7981" t="17982" r="4348"/>
          <a:stretch/>
        </p:blipFill>
        <p:spPr>
          <a:xfrm>
            <a:off x="734507" y="5068300"/>
            <a:ext cx="1758435" cy="1555661"/>
          </a:xfrm>
          <a:prstGeom prst="rect">
            <a:avLst/>
          </a:prstGeom>
        </p:spPr>
      </p:pic>
    </p:spTree>
    <p:extLst>
      <p:ext uri="{BB962C8B-B14F-4D97-AF65-F5344CB8AC3E}">
        <p14:creationId xmlns:p14="http://schemas.microsoft.com/office/powerpoint/2010/main" val="95116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550415" y="1527155"/>
            <a:ext cx="9144000" cy="4924425"/>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ko-KR" altLang="en-US" sz="3200" dirty="0"/>
              <a:t>미션과 업무</a:t>
            </a:r>
            <a:endParaRPr lang="en-CA" sz="3200" dirty="0"/>
          </a:p>
          <a:p>
            <a:pPr marL="457200" indent="-457200">
              <a:spcBef>
                <a:spcPts val="1200"/>
              </a:spcBef>
              <a:buFont typeface="Arial" panose="020B0604020202020204" pitchFamily="34" charset="0"/>
              <a:buChar char="•"/>
            </a:pPr>
            <a:r>
              <a:rPr lang="en-CA" sz="3200" dirty="0"/>
              <a:t>TIESS</a:t>
            </a:r>
            <a:r>
              <a:rPr lang="ko-KR" altLang="en-US" sz="3200" dirty="0"/>
              <a:t>의 역사</a:t>
            </a:r>
            <a:endParaRPr lang="en-CA" sz="3200" dirty="0"/>
          </a:p>
          <a:p>
            <a:pPr marL="457200" indent="-457200">
              <a:spcBef>
                <a:spcPts val="1200"/>
              </a:spcBef>
              <a:buFont typeface="Arial" panose="020B0604020202020204" pitchFamily="34" charset="0"/>
              <a:buChar char="•"/>
            </a:pPr>
            <a:r>
              <a:rPr lang="ko-KR" altLang="en-US" sz="3200" dirty="0"/>
              <a:t>정책 생태계에서 </a:t>
            </a:r>
            <a:r>
              <a:rPr lang="en-US" altLang="ko-KR" sz="3200" dirty="0"/>
              <a:t>TIESS</a:t>
            </a:r>
            <a:r>
              <a:rPr lang="ko-KR" altLang="en-US" sz="3200" dirty="0"/>
              <a:t>의 위치</a:t>
            </a:r>
            <a:endParaRPr lang="en-US" altLang="ko-KR" sz="3200" dirty="0"/>
          </a:p>
          <a:p>
            <a:pPr marL="457200" indent="-457200">
              <a:spcBef>
                <a:spcPts val="1200"/>
              </a:spcBef>
              <a:buFont typeface="Arial" panose="020B0604020202020204" pitchFamily="34" charset="0"/>
              <a:buChar char="•"/>
            </a:pPr>
            <a:r>
              <a:rPr lang="ko-KR" altLang="en-US" sz="3200" dirty="0"/>
              <a:t>방법론</a:t>
            </a:r>
            <a:endParaRPr lang="en-CA" sz="3200" dirty="0"/>
          </a:p>
          <a:p>
            <a:pPr marL="457200" indent="-457200">
              <a:spcBef>
                <a:spcPts val="1200"/>
              </a:spcBef>
              <a:buFont typeface="Arial" panose="020B0604020202020204" pitchFamily="34" charset="0"/>
              <a:buChar char="•"/>
            </a:pPr>
            <a:r>
              <a:rPr lang="ko-KR" altLang="en-US" sz="3200" dirty="0"/>
              <a:t>프로젝트 예</a:t>
            </a:r>
            <a:endParaRPr lang="en-US" altLang="ko-KR" sz="3200" dirty="0"/>
          </a:p>
          <a:p>
            <a:pPr marL="457200" indent="-457200">
              <a:spcBef>
                <a:spcPts val="1200"/>
              </a:spcBef>
              <a:buFont typeface="Arial" panose="020B0604020202020204" pitchFamily="34" charset="0"/>
              <a:buChar char="•"/>
            </a:pPr>
            <a:r>
              <a:rPr lang="ko-KR" altLang="en-US" sz="3200" dirty="0"/>
              <a:t>도전과제와 전망</a:t>
            </a:r>
            <a:endParaRPr lang="en-CA" sz="3200" dirty="0"/>
          </a:p>
          <a:p>
            <a:pPr marL="457200" indent="-457200">
              <a:spcBef>
                <a:spcPts val="1200"/>
              </a:spcBef>
              <a:buFont typeface="Arial" panose="020B0604020202020204" pitchFamily="34" charset="0"/>
              <a:buChar char="•"/>
            </a:pPr>
            <a:endParaRPr lang="en-CA" sz="3200" dirty="0"/>
          </a:p>
          <a:p>
            <a:pPr marL="514350" indent="-514350">
              <a:buFont typeface="Arial" panose="020B0604020202020204" pitchFamily="34" charset="0"/>
              <a:buChar char="•"/>
            </a:pPr>
            <a:endParaRPr lang="fr-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ko-KR" altLang="en-US" sz="3600" b="1" dirty="0">
                <a:solidFill>
                  <a:schemeClr val="accent1"/>
                </a:solidFill>
              </a:rPr>
              <a:t>목차</a:t>
            </a:r>
            <a:endParaRPr lang="fr-FR" sz="3600" dirty="0">
              <a:solidFill>
                <a:schemeClr val="bg2">
                  <a:lumMod val="50000"/>
                </a:schemeClr>
              </a:solidFill>
            </a:endParaRPr>
          </a:p>
        </p:txBody>
      </p:sp>
    </p:spTree>
    <p:extLst>
      <p:ext uri="{BB962C8B-B14F-4D97-AF65-F5344CB8AC3E}">
        <p14:creationId xmlns:p14="http://schemas.microsoft.com/office/powerpoint/2010/main" val="352611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A6E1E5B-9013-D64C-B0A0-4698D9A95A9E}"/>
              </a:ext>
            </a:extLst>
          </p:cNvPr>
          <p:cNvSpPr txBox="1"/>
          <p:nvPr/>
        </p:nvSpPr>
        <p:spPr>
          <a:xfrm>
            <a:off x="3572934" y="2874722"/>
            <a:ext cx="5216736" cy="1938992"/>
          </a:xfrm>
          <a:prstGeom prst="rect">
            <a:avLst/>
          </a:prstGeom>
          <a:noFill/>
        </p:spPr>
        <p:txBody>
          <a:bodyPr wrap="square" rtlCol="0">
            <a:spAutoFit/>
          </a:bodyPr>
          <a:lstStyle/>
          <a:p>
            <a:pPr algn="r"/>
            <a:r>
              <a:rPr lang="ko-KR" altLang="en-US" sz="6000" b="1" dirty="0">
                <a:solidFill>
                  <a:schemeClr val="bg1"/>
                </a:solidFill>
              </a:rPr>
              <a:t>도전과제와 전망</a:t>
            </a:r>
            <a:endParaRPr lang="fr-FR" sz="6000" b="1" dirty="0">
              <a:solidFill>
                <a:schemeClr val="bg1"/>
              </a:solidFill>
            </a:endParaRPr>
          </a:p>
        </p:txBody>
      </p:sp>
    </p:spTree>
    <p:extLst>
      <p:ext uri="{BB962C8B-B14F-4D97-AF65-F5344CB8AC3E}">
        <p14:creationId xmlns:p14="http://schemas.microsoft.com/office/powerpoint/2010/main" val="69326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656473" y="1436515"/>
            <a:ext cx="7052441" cy="4862870"/>
          </a:xfrm>
          <a:prstGeom prst="rect">
            <a:avLst/>
          </a:prstGeom>
          <a:noFill/>
        </p:spPr>
        <p:txBody>
          <a:bodyPr wrap="square" rtlCol="0">
            <a:spAutoFit/>
          </a:bodyPr>
          <a:lstStyle/>
          <a:p>
            <a:pPr>
              <a:spcBef>
                <a:spcPts val="600"/>
              </a:spcBef>
            </a:pPr>
            <a:r>
              <a:rPr lang="ko-KR" altLang="en-US" sz="3000" b="1" dirty="0">
                <a:solidFill>
                  <a:srgbClr val="0B84C8"/>
                </a:solidFill>
              </a:rPr>
              <a:t>도전과제</a:t>
            </a:r>
            <a:endParaRPr lang="en-CA" sz="3000" b="1"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외부적 인식</a:t>
            </a:r>
            <a:endParaRPr lang="en-US" altLang="ko-KR"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내부적 인식</a:t>
            </a:r>
            <a:endParaRPr lang="en-US" altLang="ko-KR"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정보 릴레이</a:t>
            </a:r>
            <a:endParaRPr lang="en-US" altLang="ko-KR"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체계적 평가</a:t>
            </a:r>
            <a:endParaRPr lang="en-US" altLang="ko-KR" sz="3000" dirty="0">
              <a:solidFill>
                <a:srgbClr val="0B84C8"/>
              </a:solidFill>
            </a:endParaRPr>
          </a:p>
          <a:p>
            <a:pPr>
              <a:spcBef>
                <a:spcPts val="600"/>
              </a:spcBef>
            </a:pPr>
            <a:r>
              <a:rPr lang="ko-KR" altLang="en-US" sz="3000" b="1" dirty="0">
                <a:solidFill>
                  <a:srgbClr val="0B84C8"/>
                </a:solidFill>
              </a:rPr>
              <a:t>전망</a:t>
            </a:r>
            <a:endParaRPr lang="en-CA" sz="3000" b="1"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네트워크 구축</a:t>
            </a:r>
            <a:endParaRPr lang="en-CA" sz="3000" dirty="0">
              <a:solidFill>
                <a:srgbClr val="0B84C8"/>
              </a:solidFill>
            </a:endParaRPr>
          </a:p>
          <a:p>
            <a:pPr marL="514350" indent="-514350">
              <a:spcBef>
                <a:spcPts val="600"/>
              </a:spcBef>
              <a:buFont typeface="Arial" panose="020B0604020202020204" pitchFamily="34" charset="0"/>
              <a:buChar char="•"/>
            </a:pPr>
            <a:r>
              <a:rPr lang="ko-KR" altLang="en-US" sz="3000">
                <a:solidFill>
                  <a:srgbClr val="0B84C8"/>
                </a:solidFill>
              </a:rPr>
              <a:t>사회적경제 생태계 강화</a:t>
            </a:r>
            <a:endParaRPr lang="en-CA" sz="3000" dirty="0">
              <a:solidFill>
                <a:srgbClr val="0B84C8"/>
              </a:solidFill>
            </a:endParaRPr>
          </a:p>
          <a:p>
            <a:pPr marL="514350" indent="-514350">
              <a:spcBef>
                <a:spcPts val="600"/>
              </a:spcBef>
              <a:buFont typeface="Arial" panose="020B0604020202020204" pitchFamily="34" charset="0"/>
              <a:buChar char="•"/>
            </a:pPr>
            <a:endParaRPr lang="en-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ko-KR" altLang="en-US" sz="3600" b="1" dirty="0">
                <a:solidFill>
                  <a:schemeClr val="bg2">
                    <a:lumMod val="50000"/>
                  </a:schemeClr>
                </a:solidFill>
              </a:rPr>
              <a:t>도전과제와 전망</a:t>
            </a:r>
            <a:endParaRPr lang="fr-FR" sz="3600" b="1" dirty="0">
              <a:solidFill>
                <a:schemeClr val="bg2">
                  <a:lumMod val="50000"/>
                </a:schemeClr>
              </a:solidFill>
            </a:endParaRPr>
          </a:p>
        </p:txBody>
      </p:sp>
    </p:spTree>
    <p:extLst>
      <p:ext uri="{BB962C8B-B14F-4D97-AF65-F5344CB8AC3E}">
        <p14:creationId xmlns:p14="http://schemas.microsoft.com/office/powerpoint/2010/main" val="3552386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5F798102-3F14-41F9-A40C-A983AF8AD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1" y="2653182"/>
            <a:ext cx="2596158" cy="12591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098" name="Picture 2" descr="Z:\TIESS\2015\Graphisme\Powerpoint\TIESS\Back.jpg"/>
          <p:cNvPicPr>
            <a:picLocks noChangeAspect="1" noChangeArrowheads="1"/>
          </p:cNvPicPr>
          <p:nvPr/>
        </p:nvPicPr>
        <p:blipFill>
          <a:blip r:embed="rId4" cstate="print"/>
          <a:srcRect/>
          <a:stretch>
            <a:fillRect/>
          </a:stretch>
        </p:blipFill>
        <p:spPr bwMode="auto">
          <a:xfrm>
            <a:off x="3078760" y="1122806"/>
            <a:ext cx="5534976" cy="4571999"/>
          </a:xfrm>
          <a:prstGeom prst="rect">
            <a:avLst/>
          </a:prstGeom>
          <a:noFill/>
        </p:spPr>
      </p:pic>
    </p:spTree>
    <p:extLst>
      <p:ext uri="{BB962C8B-B14F-4D97-AF65-F5344CB8AC3E}">
        <p14:creationId xmlns:p14="http://schemas.microsoft.com/office/powerpoint/2010/main" val="86319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09F1A40-D0B3-ED4B-8A02-59D41346F0A3}"/>
              </a:ext>
            </a:extLst>
          </p:cNvPr>
          <p:cNvSpPr txBox="1"/>
          <p:nvPr/>
        </p:nvSpPr>
        <p:spPr>
          <a:xfrm>
            <a:off x="4572000" y="2594611"/>
            <a:ext cx="4709160" cy="1015663"/>
          </a:xfrm>
          <a:prstGeom prst="rect">
            <a:avLst/>
          </a:prstGeom>
          <a:noFill/>
        </p:spPr>
        <p:txBody>
          <a:bodyPr wrap="square" rtlCol="0">
            <a:spAutoFit/>
          </a:bodyPr>
          <a:lstStyle/>
          <a:p>
            <a:r>
              <a:rPr lang="fr-CA" sz="6000" b="1" dirty="0">
                <a:solidFill>
                  <a:schemeClr val="bg1"/>
                </a:solidFill>
              </a:rPr>
              <a:t>TIESS</a:t>
            </a:r>
            <a:r>
              <a:rPr lang="ko-KR" altLang="en-US" sz="6000" b="1" dirty="0">
                <a:solidFill>
                  <a:schemeClr val="bg1"/>
                </a:solidFill>
              </a:rPr>
              <a:t>의</a:t>
            </a:r>
            <a:r>
              <a:rPr lang="fr-CA" sz="6000" b="1" dirty="0">
                <a:solidFill>
                  <a:schemeClr val="bg1"/>
                </a:solidFill>
              </a:rPr>
              <a:t> </a:t>
            </a:r>
            <a:r>
              <a:rPr lang="ko-KR" altLang="en-US" sz="6000" b="1" dirty="0">
                <a:solidFill>
                  <a:schemeClr val="bg1"/>
                </a:solidFill>
              </a:rPr>
              <a:t>미션</a:t>
            </a:r>
            <a:endParaRPr lang="fr-FR" sz="6000" b="1" dirty="0">
              <a:solidFill>
                <a:schemeClr val="bg1"/>
              </a:solidFill>
            </a:endParaRPr>
          </a:p>
        </p:txBody>
      </p:sp>
    </p:spTree>
    <p:extLst>
      <p:ext uri="{BB962C8B-B14F-4D97-AF65-F5344CB8AC3E}">
        <p14:creationId xmlns:p14="http://schemas.microsoft.com/office/powerpoint/2010/main" val="244146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764628" y="1917148"/>
            <a:ext cx="7052441" cy="3631763"/>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ko-KR" altLang="en-US" sz="3000" dirty="0">
                <a:solidFill>
                  <a:srgbClr val="0B84C8"/>
                </a:solidFill>
              </a:rPr>
              <a:t>지역적 발전에 기여</a:t>
            </a:r>
            <a:endParaRPr lang="en-US"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지식전수</a:t>
            </a:r>
            <a:endParaRPr lang="en-US" altLang="ko-KR"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사회적 경제와 연대경제 조직이 난관에 대처할 수 있는 혁신적 방법 제시</a:t>
            </a:r>
            <a:endParaRPr lang="fr-CA"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행동변화</a:t>
            </a:r>
            <a:endParaRPr lang="fr-CA" sz="3000" dirty="0">
              <a:solidFill>
                <a:srgbClr val="0B84C8"/>
              </a:solidFill>
            </a:endParaRPr>
          </a:p>
          <a:p>
            <a:pPr marL="514350" indent="-514350">
              <a:spcBef>
                <a:spcPts val="600"/>
              </a:spcBef>
              <a:buFont typeface="Arial" panose="020B0604020202020204" pitchFamily="34" charset="0"/>
              <a:buChar char="•"/>
            </a:pPr>
            <a:endParaRPr lang="fr-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fr-FR" sz="3600" b="1" dirty="0">
                <a:solidFill>
                  <a:schemeClr val="bg2">
                    <a:lumMod val="50000"/>
                  </a:schemeClr>
                </a:solidFill>
              </a:rPr>
              <a:t>TIESS</a:t>
            </a:r>
            <a:r>
              <a:rPr lang="ko-KR" altLang="en-US" sz="3600" b="1" dirty="0">
                <a:solidFill>
                  <a:schemeClr val="bg2">
                    <a:lumMod val="50000"/>
                  </a:schemeClr>
                </a:solidFill>
              </a:rPr>
              <a:t>의 미션</a:t>
            </a:r>
            <a:r>
              <a:rPr lang="fr-FR" sz="3600" b="1" dirty="0">
                <a:solidFill>
                  <a:schemeClr val="bg2">
                    <a:lumMod val="50000"/>
                  </a:schemeClr>
                </a:solidFill>
              </a:rPr>
              <a:t> </a:t>
            </a:r>
            <a:endParaRPr lang="fr-FR" sz="3600" dirty="0">
              <a:solidFill>
                <a:schemeClr val="bg2">
                  <a:lumMod val="50000"/>
                </a:schemeClr>
              </a:solidFill>
            </a:endParaRPr>
          </a:p>
        </p:txBody>
      </p:sp>
    </p:spTree>
    <p:extLst>
      <p:ext uri="{BB962C8B-B14F-4D97-AF65-F5344CB8AC3E}">
        <p14:creationId xmlns:p14="http://schemas.microsoft.com/office/powerpoint/2010/main" val="101020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825013" y="1594930"/>
            <a:ext cx="7052441" cy="2631490"/>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ko-KR" altLang="en-US" sz="3000" dirty="0">
                <a:solidFill>
                  <a:srgbClr val="0B84C8"/>
                </a:solidFill>
              </a:rPr>
              <a:t>네트워크</a:t>
            </a:r>
            <a:endParaRPr lang="fr-CA"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협업의 장</a:t>
            </a:r>
            <a:endParaRPr lang="en-US"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바람직한 사례 확대</a:t>
            </a:r>
            <a:endParaRPr lang="en-US"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업무구조</a:t>
            </a:r>
            <a:r>
              <a:rPr lang="en-US" sz="3000" dirty="0">
                <a:solidFill>
                  <a:srgbClr val="0B84C8"/>
                </a:solidFill>
              </a:rPr>
              <a:t> (</a:t>
            </a:r>
            <a:r>
              <a:rPr lang="ko-KR" altLang="en-US" sz="3000" dirty="0">
                <a:solidFill>
                  <a:srgbClr val="0B84C8"/>
                </a:solidFill>
              </a:rPr>
              <a:t>프로젝트별</a:t>
            </a:r>
            <a:r>
              <a:rPr lang="en-US" sz="3000" dirty="0">
                <a:solidFill>
                  <a:srgbClr val="0B84C8"/>
                </a:solidFill>
              </a:rPr>
              <a:t>, </a:t>
            </a:r>
            <a:r>
              <a:rPr lang="ko-KR" altLang="en-US" sz="3000" dirty="0">
                <a:solidFill>
                  <a:srgbClr val="0B84C8"/>
                </a:solidFill>
              </a:rPr>
              <a:t>주제별</a:t>
            </a:r>
            <a:r>
              <a:rPr lang="en-US" sz="3000" dirty="0">
                <a:solidFill>
                  <a:srgbClr val="0B84C8"/>
                </a:solidFill>
              </a:rPr>
              <a:t>, </a:t>
            </a:r>
            <a:r>
              <a:rPr lang="ko-KR" altLang="en-US" sz="3000" dirty="0">
                <a:solidFill>
                  <a:srgbClr val="0B84C8"/>
                </a:solidFill>
              </a:rPr>
              <a:t>지역별</a:t>
            </a:r>
            <a:r>
              <a:rPr lang="en-US" sz="3000" dirty="0">
                <a:solidFill>
                  <a:srgbClr val="0B84C8"/>
                </a:solidFill>
              </a:rPr>
              <a:t>)</a:t>
            </a:r>
            <a:endParaRPr lang="fr-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en-CA" sz="3600" b="1" dirty="0">
                <a:solidFill>
                  <a:schemeClr val="bg2">
                    <a:lumMod val="50000"/>
                  </a:schemeClr>
                </a:solidFill>
              </a:rPr>
              <a:t>TIESS – </a:t>
            </a:r>
            <a:r>
              <a:rPr lang="ko-KR" altLang="en-US" sz="3600" b="1" dirty="0">
                <a:solidFill>
                  <a:schemeClr val="bg2">
                    <a:lumMod val="50000"/>
                  </a:schemeClr>
                </a:solidFill>
              </a:rPr>
              <a:t>조직과 사회적 혁신 </a:t>
            </a:r>
            <a:r>
              <a:rPr lang="ko-KR" altLang="en-US" sz="3600" b="1" dirty="0" err="1">
                <a:solidFill>
                  <a:schemeClr val="bg2">
                    <a:lumMod val="50000"/>
                  </a:schemeClr>
                </a:solidFill>
              </a:rPr>
              <a:t>연계</a:t>
            </a:r>
            <a:r>
              <a:rPr lang="ko-KR" altLang="en-US" sz="3600" b="1" dirty="0" err="1">
                <a:solidFill>
                  <a:schemeClr val="bg2">
                    <a:lumMod val="50000"/>
                  </a:schemeClr>
                </a:solidFill>
                <a:latin typeface="맑은 고딕" panose="020B0503020000020004" pitchFamily="50" charset="-127"/>
                <a:ea typeface="맑은 고딕" panose="020B0503020000020004" pitchFamily="50" charset="-127"/>
              </a:rPr>
              <a:t>〮</a:t>
            </a:r>
            <a:r>
              <a:rPr lang="ko-KR" altLang="en-US" sz="3600" b="1" dirty="0" err="1">
                <a:solidFill>
                  <a:schemeClr val="bg2">
                    <a:lumMod val="50000"/>
                  </a:schemeClr>
                </a:solidFill>
              </a:rPr>
              <a:t>이동</a:t>
            </a:r>
            <a:endParaRPr lang="en-CA" sz="3600" b="1" dirty="0">
              <a:solidFill>
                <a:schemeClr val="bg2">
                  <a:lumMod val="50000"/>
                </a:schemeClr>
              </a:solidFill>
            </a:endParaRPr>
          </a:p>
        </p:txBody>
      </p:sp>
    </p:spTree>
    <p:extLst>
      <p:ext uri="{BB962C8B-B14F-4D97-AF65-F5344CB8AC3E}">
        <p14:creationId xmlns:p14="http://schemas.microsoft.com/office/powerpoint/2010/main" val="253844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EA3F8CD-BB30-9643-A138-3303C40C811F}"/>
              </a:ext>
            </a:extLst>
          </p:cNvPr>
          <p:cNvSpPr txBox="1"/>
          <p:nvPr/>
        </p:nvSpPr>
        <p:spPr>
          <a:xfrm>
            <a:off x="3597254" y="1809759"/>
            <a:ext cx="5024633" cy="3970318"/>
          </a:xfrm>
          <a:prstGeom prst="rect">
            <a:avLst/>
          </a:prstGeom>
          <a:noFill/>
        </p:spPr>
        <p:txBody>
          <a:bodyPr wrap="square" rtlCol="0">
            <a:spAutoFit/>
          </a:bodyPr>
          <a:lstStyle/>
          <a:p>
            <a:pPr marL="457200" indent="-457200">
              <a:buFont typeface="+mj-lt"/>
              <a:buAutoNum type="arabicPeriod"/>
            </a:pPr>
            <a:r>
              <a:rPr lang="ko-KR" altLang="en-US" sz="2000" dirty="0">
                <a:solidFill>
                  <a:srgbClr val="58585A"/>
                </a:solidFill>
              </a:rPr>
              <a:t>발견</a:t>
            </a:r>
            <a:r>
              <a:rPr lang="is-IS" sz="2000" dirty="0">
                <a:solidFill>
                  <a:srgbClr val="58585A"/>
                </a:solidFill>
              </a:rPr>
              <a:t> </a:t>
            </a:r>
          </a:p>
          <a:p>
            <a:pPr marL="457200" indent="-457200">
              <a:buFont typeface="+mj-lt"/>
              <a:buAutoNum type="arabicPeriod"/>
            </a:pPr>
            <a:endParaRPr lang="is-IS" sz="2000" dirty="0">
              <a:solidFill>
                <a:srgbClr val="58585A"/>
              </a:solidFill>
            </a:endParaRPr>
          </a:p>
          <a:p>
            <a:pPr marL="457200" indent="-457200">
              <a:buFont typeface="+mj-lt"/>
              <a:buAutoNum type="arabicPeriod"/>
            </a:pPr>
            <a:endParaRPr lang="is-IS" sz="2000" dirty="0">
              <a:solidFill>
                <a:srgbClr val="58585A"/>
              </a:solidFill>
            </a:endParaRPr>
          </a:p>
          <a:p>
            <a:pPr marL="457200" indent="-457200">
              <a:buFont typeface="+mj-lt"/>
              <a:buAutoNum type="arabicPeriod"/>
            </a:pPr>
            <a:endParaRPr lang="is-IS" sz="2000" dirty="0">
              <a:solidFill>
                <a:srgbClr val="58585A"/>
              </a:solidFill>
            </a:endParaRPr>
          </a:p>
          <a:p>
            <a:pPr marL="457200" indent="-457200">
              <a:buFont typeface="+mj-lt"/>
              <a:buAutoNum type="arabicPeriod"/>
            </a:pPr>
            <a:r>
              <a:rPr lang="ko-KR" altLang="en-US" sz="2000" dirty="0">
                <a:solidFill>
                  <a:srgbClr val="58585A"/>
                </a:solidFill>
              </a:rPr>
              <a:t>연결</a:t>
            </a:r>
            <a:endParaRPr lang="is-IS" sz="2000" dirty="0">
              <a:solidFill>
                <a:srgbClr val="58585A"/>
              </a:solidFill>
            </a:endParaRPr>
          </a:p>
          <a:p>
            <a:pPr marL="457200" indent="-457200">
              <a:buFont typeface="+mj-lt"/>
              <a:buAutoNum type="arabicPeriod"/>
            </a:pPr>
            <a:endParaRPr lang="is-IS" sz="2000" dirty="0">
              <a:solidFill>
                <a:srgbClr val="58585A"/>
              </a:solidFill>
            </a:endParaRPr>
          </a:p>
          <a:p>
            <a:pPr marL="457200" indent="-457200">
              <a:buFont typeface="+mj-lt"/>
              <a:buAutoNum type="arabicPeriod"/>
            </a:pPr>
            <a:endParaRPr lang="is-IS" sz="2000" dirty="0">
              <a:solidFill>
                <a:srgbClr val="58585A"/>
              </a:solidFill>
            </a:endParaRPr>
          </a:p>
          <a:p>
            <a:pPr marL="457200" indent="-457200">
              <a:buFont typeface="+mj-lt"/>
              <a:buAutoNum type="arabicPeriod"/>
            </a:pPr>
            <a:endParaRPr lang="is-IS" sz="2000" dirty="0">
              <a:solidFill>
                <a:srgbClr val="58585A"/>
              </a:solidFill>
            </a:endParaRPr>
          </a:p>
          <a:p>
            <a:pPr marL="457200" indent="-457200">
              <a:buFont typeface="+mj-lt"/>
              <a:buAutoNum type="arabicPeriod"/>
            </a:pPr>
            <a:r>
              <a:rPr lang="ko-KR" altLang="en-US" sz="2000" dirty="0">
                <a:solidFill>
                  <a:srgbClr val="58585A"/>
                </a:solidFill>
              </a:rPr>
              <a:t>체계화</a:t>
            </a:r>
            <a:r>
              <a:rPr lang="is-IS" sz="2000" dirty="0">
                <a:solidFill>
                  <a:srgbClr val="58585A"/>
                </a:solidFill>
              </a:rPr>
              <a:t>, </a:t>
            </a:r>
            <a:r>
              <a:rPr lang="ko-KR" altLang="en-US" sz="2000" dirty="0">
                <a:solidFill>
                  <a:srgbClr val="58585A"/>
                </a:solidFill>
              </a:rPr>
              <a:t>문서화</a:t>
            </a:r>
            <a:r>
              <a:rPr lang="is-IS" sz="2000" dirty="0">
                <a:solidFill>
                  <a:srgbClr val="58585A"/>
                </a:solidFill>
              </a:rPr>
              <a:t>, </a:t>
            </a:r>
            <a:r>
              <a:rPr lang="ko-KR" altLang="en-US" sz="2000" dirty="0">
                <a:solidFill>
                  <a:srgbClr val="58585A"/>
                </a:solidFill>
              </a:rPr>
              <a:t>공동 구축</a:t>
            </a:r>
            <a:endParaRPr lang="is-IS" sz="2000" dirty="0">
              <a:solidFill>
                <a:srgbClr val="58585A"/>
              </a:solidFill>
            </a:endParaRPr>
          </a:p>
          <a:p>
            <a:pPr marL="457200" indent="-457200">
              <a:buFont typeface="+mj-lt"/>
              <a:buAutoNum type="arabicPeriod"/>
            </a:pPr>
            <a:endParaRPr lang="is-IS" sz="2000" dirty="0">
              <a:solidFill>
                <a:srgbClr val="58585A"/>
              </a:solidFill>
            </a:endParaRPr>
          </a:p>
          <a:p>
            <a:pPr marL="457200" indent="-457200">
              <a:buFont typeface="+mj-lt"/>
              <a:buAutoNum type="arabicPeriod"/>
            </a:pPr>
            <a:r>
              <a:rPr lang="ko-KR" altLang="en-US" sz="2000" dirty="0">
                <a:solidFill>
                  <a:srgbClr val="58585A"/>
                </a:solidFill>
              </a:rPr>
              <a:t>실질적 변화 유도</a:t>
            </a:r>
            <a:endParaRPr lang="is-IS" sz="2000" dirty="0">
              <a:solidFill>
                <a:srgbClr val="58585A"/>
              </a:solidFill>
            </a:endParaRPr>
          </a:p>
          <a:p>
            <a:endParaRPr lang="fr-CA" sz="1400" dirty="0">
              <a:solidFill>
                <a:srgbClr val="58585A"/>
              </a:solidFill>
            </a:endParaRPr>
          </a:p>
          <a:p>
            <a:endParaRPr lang="fr-CA" dirty="0">
              <a:solidFill>
                <a:srgbClr val="58585A"/>
              </a:solidFill>
            </a:endParaRPr>
          </a:p>
        </p:txBody>
      </p:sp>
      <p:grpSp>
        <p:nvGrpSpPr>
          <p:cNvPr id="5" name="Grouper 2">
            <a:extLst>
              <a:ext uri="{FF2B5EF4-FFF2-40B4-BE49-F238E27FC236}">
                <a16:creationId xmlns:a16="http://schemas.microsoft.com/office/drawing/2014/main" id="{18D2860D-D898-1E49-A239-E356DAF5FCE5}"/>
              </a:ext>
            </a:extLst>
          </p:cNvPr>
          <p:cNvGrpSpPr/>
          <p:nvPr/>
        </p:nvGrpSpPr>
        <p:grpSpPr>
          <a:xfrm>
            <a:off x="6154939" y="1526097"/>
            <a:ext cx="2760460" cy="965031"/>
            <a:chOff x="3335540" y="1542041"/>
            <a:chExt cx="2760460" cy="965031"/>
          </a:xfrm>
        </p:grpSpPr>
        <p:sp>
          <p:nvSpPr>
            <p:cNvPr id="6" name="ZoneTexte 5">
              <a:extLst>
                <a:ext uri="{FF2B5EF4-FFF2-40B4-BE49-F238E27FC236}">
                  <a16:creationId xmlns:a16="http://schemas.microsoft.com/office/drawing/2014/main" id="{400C85C0-37A5-F24F-9956-D43A6B8D749F}"/>
                </a:ext>
              </a:extLst>
            </p:cNvPr>
            <p:cNvSpPr txBox="1"/>
            <p:nvPr/>
          </p:nvSpPr>
          <p:spPr>
            <a:xfrm>
              <a:off x="3657600" y="1542041"/>
              <a:ext cx="2438400" cy="923330"/>
            </a:xfrm>
            <a:prstGeom prst="rect">
              <a:avLst/>
            </a:prstGeom>
            <a:noFill/>
          </p:spPr>
          <p:txBody>
            <a:bodyPr wrap="square" rtlCol="0">
              <a:spAutoFit/>
            </a:bodyPr>
            <a:lstStyle/>
            <a:p>
              <a:r>
                <a:rPr lang="ko-KR" altLang="en-US" b="1" dirty="0">
                  <a:solidFill>
                    <a:srgbClr val="00B0F0"/>
                  </a:solidFill>
                </a:rPr>
                <a:t>필요</a:t>
              </a:r>
              <a:endParaRPr lang="en-CA" b="1" dirty="0">
                <a:solidFill>
                  <a:srgbClr val="00B0F0"/>
                </a:solidFill>
              </a:endParaRPr>
            </a:p>
            <a:p>
              <a:endParaRPr lang="en-CA" b="1" dirty="0">
                <a:solidFill>
                  <a:srgbClr val="00B0F0"/>
                </a:solidFill>
              </a:endParaRPr>
            </a:p>
            <a:p>
              <a:r>
                <a:rPr lang="ko-KR" altLang="en-US" b="1" dirty="0">
                  <a:solidFill>
                    <a:srgbClr val="00B0F0"/>
                  </a:solidFill>
                </a:rPr>
                <a:t>혁신</a:t>
              </a:r>
              <a:endParaRPr lang="en-CA" b="1" dirty="0">
                <a:solidFill>
                  <a:srgbClr val="00B0F0"/>
                </a:solidFill>
              </a:endParaRPr>
            </a:p>
          </p:txBody>
        </p:sp>
        <p:sp>
          <p:nvSpPr>
            <p:cNvPr id="7" name="Accolade ouvrante 6">
              <a:extLst>
                <a:ext uri="{FF2B5EF4-FFF2-40B4-BE49-F238E27FC236}">
                  <a16:creationId xmlns:a16="http://schemas.microsoft.com/office/drawing/2014/main" id="{E8E752E7-86D4-6643-937C-BA3A3779430F}"/>
                </a:ext>
              </a:extLst>
            </p:cNvPr>
            <p:cNvSpPr/>
            <p:nvPr/>
          </p:nvSpPr>
          <p:spPr>
            <a:xfrm>
              <a:off x="3335540" y="1592672"/>
              <a:ext cx="318516" cy="914400"/>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2000" b="1"/>
            </a:p>
          </p:txBody>
        </p:sp>
      </p:grpSp>
      <p:grpSp>
        <p:nvGrpSpPr>
          <p:cNvPr id="8" name="Grouper 11">
            <a:extLst>
              <a:ext uri="{FF2B5EF4-FFF2-40B4-BE49-F238E27FC236}">
                <a16:creationId xmlns:a16="http://schemas.microsoft.com/office/drawing/2014/main" id="{C94D8462-0194-734B-A678-75D8A2B5A70D}"/>
              </a:ext>
            </a:extLst>
          </p:cNvPr>
          <p:cNvGrpSpPr/>
          <p:nvPr/>
        </p:nvGrpSpPr>
        <p:grpSpPr>
          <a:xfrm>
            <a:off x="6154939" y="2758144"/>
            <a:ext cx="2760460" cy="965031"/>
            <a:chOff x="3335540" y="1542041"/>
            <a:chExt cx="2760460" cy="965031"/>
          </a:xfrm>
        </p:grpSpPr>
        <p:sp>
          <p:nvSpPr>
            <p:cNvPr id="9" name="ZoneTexte 8">
              <a:extLst>
                <a:ext uri="{FF2B5EF4-FFF2-40B4-BE49-F238E27FC236}">
                  <a16:creationId xmlns:a16="http://schemas.microsoft.com/office/drawing/2014/main" id="{A1E5FA46-3A80-EB48-AE1A-956B60714055}"/>
                </a:ext>
              </a:extLst>
            </p:cNvPr>
            <p:cNvSpPr txBox="1"/>
            <p:nvPr/>
          </p:nvSpPr>
          <p:spPr>
            <a:xfrm>
              <a:off x="3657600" y="1542041"/>
              <a:ext cx="2438400" cy="923330"/>
            </a:xfrm>
            <a:prstGeom prst="rect">
              <a:avLst/>
            </a:prstGeom>
            <a:noFill/>
          </p:spPr>
          <p:txBody>
            <a:bodyPr wrap="square" rtlCol="0">
              <a:spAutoFit/>
            </a:bodyPr>
            <a:lstStyle/>
            <a:p>
              <a:r>
                <a:rPr lang="ko-KR" altLang="en-US" b="1" dirty="0">
                  <a:solidFill>
                    <a:srgbClr val="00B0F0"/>
                  </a:solidFill>
                </a:rPr>
                <a:t>조직</a:t>
              </a:r>
              <a:endParaRPr lang="en-CA" b="1" dirty="0">
                <a:solidFill>
                  <a:srgbClr val="00B0F0"/>
                </a:solidFill>
              </a:endParaRPr>
            </a:p>
            <a:p>
              <a:endParaRPr lang="en-CA" b="1" dirty="0">
                <a:solidFill>
                  <a:srgbClr val="00B0F0"/>
                </a:solidFill>
              </a:endParaRPr>
            </a:p>
            <a:p>
              <a:r>
                <a:rPr lang="ko-KR" altLang="en-US" b="1" dirty="0">
                  <a:solidFill>
                    <a:srgbClr val="00B0F0"/>
                  </a:solidFill>
                </a:rPr>
                <a:t>지식</a:t>
              </a:r>
              <a:endParaRPr lang="en-CA" b="1" dirty="0">
                <a:solidFill>
                  <a:srgbClr val="00B0F0"/>
                </a:solidFill>
              </a:endParaRPr>
            </a:p>
          </p:txBody>
        </p:sp>
        <p:sp>
          <p:nvSpPr>
            <p:cNvPr id="10" name="Accolade ouvrante 9">
              <a:extLst>
                <a:ext uri="{FF2B5EF4-FFF2-40B4-BE49-F238E27FC236}">
                  <a16:creationId xmlns:a16="http://schemas.microsoft.com/office/drawing/2014/main" id="{4A69CBCD-044D-2F43-BD05-DCA30C03D50F}"/>
                </a:ext>
              </a:extLst>
            </p:cNvPr>
            <p:cNvSpPr/>
            <p:nvPr/>
          </p:nvSpPr>
          <p:spPr>
            <a:xfrm>
              <a:off x="3335540" y="1592672"/>
              <a:ext cx="318516" cy="914400"/>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2000" b="1"/>
            </a:p>
          </p:txBody>
        </p:sp>
      </p:grpSp>
      <p:sp>
        <p:nvSpPr>
          <p:cNvPr id="11" name="ZoneTexte 10">
            <a:extLst>
              <a:ext uri="{FF2B5EF4-FFF2-40B4-BE49-F238E27FC236}">
                <a16:creationId xmlns:a16="http://schemas.microsoft.com/office/drawing/2014/main" id="{07B3B68A-1BE2-2542-855D-E2361A4AD253}"/>
              </a:ext>
            </a:extLst>
          </p:cNvPr>
          <p:cNvSpPr txBox="1"/>
          <p:nvPr/>
        </p:nvSpPr>
        <p:spPr>
          <a:xfrm>
            <a:off x="915769" y="1809759"/>
            <a:ext cx="2125382" cy="400110"/>
          </a:xfrm>
          <a:prstGeom prst="rect">
            <a:avLst/>
          </a:prstGeom>
          <a:solidFill>
            <a:srgbClr val="00B0F0"/>
          </a:solidFill>
        </p:spPr>
        <p:txBody>
          <a:bodyPr wrap="square" rtlCol="0">
            <a:spAutoFit/>
          </a:bodyPr>
          <a:lstStyle/>
          <a:p>
            <a:pPr marL="342900" marR="0" lvl="0" indent="-342900" algn="ctr" defTabSz="914400" eaLnBrk="1" fontAlgn="auto" latinLnBrk="0" hangingPunct="1">
              <a:lnSpc>
                <a:spcPct val="100000"/>
              </a:lnSpc>
              <a:spcBef>
                <a:spcPts val="0"/>
              </a:spcBef>
              <a:spcAft>
                <a:spcPts val="0"/>
              </a:spcAft>
              <a:buClrTx/>
              <a:buSzTx/>
              <a:buFont typeface="Wingdings" charset="2"/>
              <a:buNone/>
              <a:tabLst/>
              <a:defRPr/>
            </a:pPr>
            <a:r>
              <a:rPr lang="ko-KR" altLang="en-US" sz="2000" dirty="0">
                <a:solidFill>
                  <a:schemeClr val="bg1"/>
                </a:solidFill>
              </a:rPr>
              <a:t>전략적 관찰</a:t>
            </a:r>
            <a:endParaRPr lang="es-ES_tradnl" sz="2000" dirty="0">
              <a:solidFill>
                <a:schemeClr val="bg1"/>
              </a:solidFill>
            </a:endParaRPr>
          </a:p>
        </p:txBody>
      </p:sp>
      <p:sp>
        <p:nvSpPr>
          <p:cNvPr id="12" name="ZoneTexte 11">
            <a:extLst>
              <a:ext uri="{FF2B5EF4-FFF2-40B4-BE49-F238E27FC236}">
                <a16:creationId xmlns:a16="http://schemas.microsoft.com/office/drawing/2014/main" id="{D0326481-C775-6047-95DD-CEC03DBB50D8}"/>
              </a:ext>
            </a:extLst>
          </p:cNvPr>
          <p:cNvSpPr txBox="1"/>
          <p:nvPr/>
        </p:nvSpPr>
        <p:spPr>
          <a:xfrm>
            <a:off x="915769" y="3040605"/>
            <a:ext cx="2125382" cy="400110"/>
          </a:xfrm>
          <a:prstGeom prst="rect">
            <a:avLst/>
          </a:prstGeom>
          <a:solidFill>
            <a:srgbClr val="00B0F0"/>
          </a:solidFill>
        </p:spPr>
        <p:txBody>
          <a:bodyPr wrap="square" rtlCol="0">
            <a:spAutoFit/>
          </a:bodyPr>
          <a:lstStyle/>
          <a:p>
            <a:pPr marL="342900" marR="0" lvl="0" indent="-342900" algn="ctr" defTabSz="914400" eaLnBrk="1" fontAlgn="auto" latinLnBrk="0" hangingPunct="1">
              <a:lnSpc>
                <a:spcPct val="100000"/>
              </a:lnSpc>
              <a:spcBef>
                <a:spcPts val="0"/>
              </a:spcBef>
              <a:spcAft>
                <a:spcPts val="0"/>
              </a:spcAft>
              <a:buClrTx/>
              <a:buSzTx/>
              <a:buFont typeface="Wingdings" charset="2"/>
              <a:buNone/>
              <a:tabLst/>
              <a:defRPr/>
            </a:pPr>
            <a:r>
              <a:rPr lang="ko-KR" altLang="en-US" sz="2000" dirty="0">
                <a:solidFill>
                  <a:schemeClr val="bg1"/>
                </a:solidFill>
              </a:rPr>
              <a:t>연계</a:t>
            </a:r>
            <a:endParaRPr lang="es-ES_tradnl" sz="2000" dirty="0">
              <a:solidFill>
                <a:schemeClr val="bg1"/>
              </a:solidFill>
            </a:endParaRPr>
          </a:p>
        </p:txBody>
      </p:sp>
      <p:sp>
        <p:nvSpPr>
          <p:cNvPr id="13" name="ZoneTexte 12">
            <a:extLst>
              <a:ext uri="{FF2B5EF4-FFF2-40B4-BE49-F238E27FC236}">
                <a16:creationId xmlns:a16="http://schemas.microsoft.com/office/drawing/2014/main" id="{C469C35F-91F6-774B-9CC3-6818D0248356}"/>
              </a:ext>
            </a:extLst>
          </p:cNvPr>
          <p:cNvSpPr txBox="1"/>
          <p:nvPr/>
        </p:nvSpPr>
        <p:spPr>
          <a:xfrm>
            <a:off x="915769" y="4626332"/>
            <a:ext cx="2125382" cy="369332"/>
          </a:xfrm>
          <a:prstGeom prst="rect">
            <a:avLst/>
          </a:prstGeom>
          <a:solidFill>
            <a:srgbClr val="00B0F0"/>
          </a:solidFill>
        </p:spPr>
        <p:txBody>
          <a:bodyPr wrap="square" rtlCol="0">
            <a:spAutoFit/>
          </a:bodyPr>
          <a:lstStyle/>
          <a:p>
            <a:pPr marL="342900" marR="0" lvl="0" indent="-342900" algn="ctr" defTabSz="914400" eaLnBrk="1" fontAlgn="auto" latinLnBrk="0" hangingPunct="1">
              <a:lnSpc>
                <a:spcPct val="100000"/>
              </a:lnSpc>
              <a:spcBef>
                <a:spcPts val="0"/>
              </a:spcBef>
              <a:spcAft>
                <a:spcPts val="0"/>
              </a:spcAft>
              <a:buClrTx/>
              <a:buSzTx/>
              <a:buFont typeface="Wingdings" charset="2"/>
              <a:buNone/>
              <a:tabLst/>
              <a:defRPr/>
            </a:pPr>
            <a:r>
              <a:rPr lang="ko-KR" altLang="en-US" dirty="0">
                <a:solidFill>
                  <a:schemeClr val="bg1"/>
                </a:solidFill>
              </a:rPr>
              <a:t>전수</a:t>
            </a:r>
            <a:endParaRPr lang="es-ES_tradnl" dirty="0">
              <a:solidFill>
                <a:schemeClr val="bg1"/>
              </a:solidFill>
            </a:endParaRPr>
          </a:p>
        </p:txBody>
      </p:sp>
      <p:sp>
        <p:nvSpPr>
          <p:cNvPr id="15" name="ZoneTexte 14">
            <a:extLst>
              <a:ext uri="{FF2B5EF4-FFF2-40B4-BE49-F238E27FC236}">
                <a16:creationId xmlns:a16="http://schemas.microsoft.com/office/drawing/2014/main" id="{98EF92DB-FB96-CB4D-8E0C-FCEFC40D70AD}"/>
              </a:ext>
            </a:extLst>
          </p:cNvPr>
          <p:cNvSpPr txBox="1"/>
          <p:nvPr/>
        </p:nvSpPr>
        <p:spPr>
          <a:xfrm>
            <a:off x="764628" y="435250"/>
            <a:ext cx="7696200" cy="646331"/>
          </a:xfrm>
          <a:prstGeom prst="rect">
            <a:avLst/>
          </a:prstGeom>
          <a:noFill/>
        </p:spPr>
        <p:txBody>
          <a:bodyPr wrap="square" rtlCol="0">
            <a:spAutoFit/>
          </a:bodyPr>
          <a:lstStyle/>
          <a:p>
            <a:pPr lvl="0"/>
            <a:r>
              <a:rPr lang="fr-FR" sz="3600" b="1" dirty="0">
                <a:solidFill>
                  <a:schemeClr val="bg2">
                    <a:lumMod val="50000"/>
                  </a:schemeClr>
                </a:solidFill>
              </a:rPr>
              <a:t> </a:t>
            </a:r>
            <a:r>
              <a:rPr lang="ko-KR" altLang="en-US" sz="3600" b="1" dirty="0">
                <a:solidFill>
                  <a:schemeClr val="bg2">
                    <a:lumMod val="50000"/>
                  </a:schemeClr>
                </a:solidFill>
              </a:rPr>
              <a:t>업무</a:t>
            </a:r>
            <a:endParaRPr lang="fr-FR" sz="3600" dirty="0">
              <a:solidFill>
                <a:schemeClr val="bg2">
                  <a:lumMod val="50000"/>
                </a:schemeClr>
              </a:solidFill>
            </a:endParaRPr>
          </a:p>
        </p:txBody>
      </p:sp>
    </p:spTree>
    <p:extLst>
      <p:ext uri="{BB962C8B-B14F-4D97-AF65-F5344CB8AC3E}">
        <p14:creationId xmlns:p14="http://schemas.microsoft.com/office/powerpoint/2010/main" val="426305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BCBBCD-822F-EE46-B660-1F007BECA4BB}"/>
              </a:ext>
            </a:extLst>
          </p:cNvPr>
          <p:cNvSpPr/>
          <p:nvPr/>
        </p:nvSpPr>
        <p:spPr>
          <a:xfrm>
            <a:off x="538222" y="1059495"/>
            <a:ext cx="5110224" cy="3416320"/>
          </a:xfrm>
          <a:prstGeom prst="rect">
            <a:avLst/>
          </a:prstGeom>
        </p:spPr>
        <p:txBody>
          <a:bodyPr wrap="square">
            <a:spAutoFit/>
          </a:bodyPr>
          <a:lstStyle/>
          <a:p>
            <a:endParaRPr lang="fr-CA" sz="3600" b="1" dirty="0">
              <a:solidFill>
                <a:schemeClr val="bg1"/>
              </a:solidFill>
            </a:endParaRPr>
          </a:p>
          <a:p>
            <a:r>
              <a:rPr lang="ko-KR" altLang="en-US" sz="3600" b="1" dirty="0">
                <a:solidFill>
                  <a:schemeClr val="bg1"/>
                </a:solidFill>
              </a:rPr>
              <a:t>지식 전수는 </a:t>
            </a:r>
            <a:endParaRPr lang="en-US" altLang="ko-KR" sz="3600" b="1" dirty="0">
              <a:solidFill>
                <a:schemeClr val="bg1"/>
              </a:solidFill>
            </a:endParaRPr>
          </a:p>
          <a:p>
            <a:r>
              <a:rPr lang="ko-KR" altLang="en-US" sz="3600" b="1" dirty="0">
                <a:solidFill>
                  <a:schemeClr val="bg1"/>
                </a:solidFill>
              </a:rPr>
              <a:t>복합적</a:t>
            </a:r>
            <a:r>
              <a:rPr lang="en-US" altLang="ko-KR" sz="3600" b="1" dirty="0">
                <a:solidFill>
                  <a:schemeClr val="bg1"/>
                </a:solidFill>
              </a:rPr>
              <a:t>,</a:t>
            </a:r>
            <a:r>
              <a:rPr lang="ko-KR" altLang="en-US" sz="3600" b="1" dirty="0">
                <a:solidFill>
                  <a:schemeClr val="bg1"/>
                </a:solidFill>
              </a:rPr>
              <a:t> 조직적</a:t>
            </a:r>
            <a:r>
              <a:rPr lang="en-US" altLang="ko-KR" sz="3600" b="1" dirty="0">
                <a:solidFill>
                  <a:schemeClr val="bg1"/>
                </a:solidFill>
              </a:rPr>
              <a:t>,</a:t>
            </a:r>
            <a:r>
              <a:rPr lang="ko-KR" altLang="en-US" sz="3600" b="1" dirty="0">
                <a:solidFill>
                  <a:schemeClr val="bg1"/>
                </a:solidFill>
              </a:rPr>
              <a:t> 사회적 과정을 거친다</a:t>
            </a:r>
            <a:r>
              <a:rPr lang="en-US" altLang="ko-KR" sz="3600" b="1" dirty="0">
                <a:solidFill>
                  <a:schemeClr val="bg1"/>
                </a:solidFill>
              </a:rPr>
              <a:t>.</a:t>
            </a:r>
          </a:p>
          <a:p>
            <a:r>
              <a:rPr lang="fr-CA" sz="3600" b="1" dirty="0">
                <a:solidFill>
                  <a:schemeClr val="bg1"/>
                </a:solidFill>
              </a:rPr>
              <a:t>(. . .) </a:t>
            </a:r>
            <a:r>
              <a:rPr lang="ko-KR" altLang="en-US" sz="3600" b="1" dirty="0">
                <a:solidFill>
                  <a:schemeClr val="bg1"/>
                </a:solidFill>
              </a:rPr>
              <a:t>고립된 활동이</a:t>
            </a:r>
            <a:endParaRPr lang="en-US" altLang="ko-KR" sz="3600" b="1" dirty="0">
              <a:solidFill>
                <a:schemeClr val="bg1"/>
              </a:solidFill>
            </a:endParaRPr>
          </a:p>
          <a:p>
            <a:r>
              <a:rPr lang="ko-KR" altLang="en-US" sz="3600" b="1" dirty="0">
                <a:solidFill>
                  <a:schemeClr val="bg1"/>
                </a:solidFill>
              </a:rPr>
              <a:t>아니다</a:t>
            </a:r>
            <a:r>
              <a:rPr lang="fr-CA" sz="3600" b="1" dirty="0">
                <a:solidFill>
                  <a:schemeClr val="bg1"/>
                </a:solidFill>
              </a:rPr>
              <a:t>.</a:t>
            </a:r>
          </a:p>
        </p:txBody>
      </p:sp>
    </p:spTree>
    <p:extLst>
      <p:ext uri="{BB962C8B-B14F-4D97-AF65-F5344CB8AC3E}">
        <p14:creationId xmlns:p14="http://schemas.microsoft.com/office/powerpoint/2010/main" val="411675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09F1A40-D0B3-ED4B-8A02-59D41346F0A3}"/>
              </a:ext>
            </a:extLst>
          </p:cNvPr>
          <p:cNvSpPr txBox="1"/>
          <p:nvPr/>
        </p:nvSpPr>
        <p:spPr>
          <a:xfrm>
            <a:off x="5254494" y="2743201"/>
            <a:ext cx="3220912" cy="1938992"/>
          </a:xfrm>
          <a:prstGeom prst="rect">
            <a:avLst/>
          </a:prstGeom>
          <a:noFill/>
        </p:spPr>
        <p:txBody>
          <a:bodyPr wrap="square" rtlCol="0">
            <a:spAutoFit/>
          </a:bodyPr>
          <a:lstStyle/>
          <a:p>
            <a:pPr algn="r"/>
            <a:r>
              <a:rPr lang="fr-CA" sz="6000" b="1" dirty="0">
                <a:solidFill>
                  <a:schemeClr val="bg1"/>
                </a:solidFill>
              </a:rPr>
              <a:t>TIESS</a:t>
            </a:r>
            <a:r>
              <a:rPr lang="ko-KR" altLang="en-US" sz="6000" b="1" dirty="0">
                <a:solidFill>
                  <a:schemeClr val="bg1"/>
                </a:solidFill>
              </a:rPr>
              <a:t>의 역사</a:t>
            </a:r>
            <a:endParaRPr lang="fr-FR" sz="6000" b="1" dirty="0">
              <a:solidFill>
                <a:schemeClr val="bg1"/>
              </a:solidFill>
            </a:endParaRPr>
          </a:p>
        </p:txBody>
      </p:sp>
    </p:spTree>
    <p:extLst>
      <p:ext uri="{BB962C8B-B14F-4D97-AF65-F5344CB8AC3E}">
        <p14:creationId xmlns:p14="http://schemas.microsoft.com/office/powerpoint/2010/main" val="130308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764628" y="2272257"/>
            <a:ext cx="7052441" cy="3477875"/>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en-CA" sz="3000" dirty="0">
                <a:solidFill>
                  <a:srgbClr val="0B84C8"/>
                </a:solidFill>
              </a:rPr>
              <a:t>UQAM*</a:t>
            </a:r>
            <a:r>
              <a:rPr lang="ko-KR" altLang="en-US" sz="3000" dirty="0">
                <a:solidFill>
                  <a:srgbClr val="0B84C8"/>
                </a:solidFill>
              </a:rPr>
              <a:t>의 지역서비스</a:t>
            </a:r>
            <a:endParaRPr lang="en-CA"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지역</a:t>
            </a:r>
            <a:r>
              <a:rPr lang="en-CA" sz="3000" dirty="0">
                <a:solidFill>
                  <a:srgbClr val="0B84C8"/>
                </a:solidFill>
              </a:rPr>
              <a:t>-</a:t>
            </a:r>
            <a:r>
              <a:rPr lang="ko-KR" altLang="en-US" sz="3000" dirty="0">
                <a:solidFill>
                  <a:srgbClr val="0B84C8"/>
                </a:solidFill>
              </a:rPr>
              <a:t>대학 합동</a:t>
            </a:r>
            <a:r>
              <a:rPr lang="en-CA" sz="3000" dirty="0">
                <a:solidFill>
                  <a:srgbClr val="0B84C8"/>
                </a:solidFill>
              </a:rPr>
              <a:t> </a:t>
            </a:r>
            <a:r>
              <a:rPr lang="ko-KR" altLang="en-US" sz="3000" dirty="0">
                <a:solidFill>
                  <a:srgbClr val="0B84C8"/>
                </a:solidFill>
              </a:rPr>
              <a:t>연구</a:t>
            </a:r>
            <a:endParaRPr lang="en-CA" sz="3000" dirty="0">
              <a:solidFill>
                <a:srgbClr val="0B84C8"/>
              </a:solidFill>
            </a:endParaRPr>
          </a:p>
          <a:p>
            <a:pPr marL="514350" indent="-514350">
              <a:spcBef>
                <a:spcPts val="600"/>
              </a:spcBef>
              <a:buFont typeface="Arial" panose="020B0604020202020204" pitchFamily="34" charset="0"/>
              <a:buChar char="•"/>
            </a:pPr>
            <a:r>
              <a:rPr lang="ko-KR" altLang="en-US" sz="3000" dirty="0">
                <a:solidFill>
                  <a:srgbClr val="0B84C8"/>
                </a:solidFill>
              </a:rPr>
              <a:t>파트너십 연구 이상의 것을 추구</a:t>
            </a:r>
            <a:r>
              <a:rPr lang="en-CA" sz="3000" dirty="0">
                <a:solidFill>
                  <a:srgbClr val="0B84C8"/>
                </a:solidFill>
              </a:rPr>
              <a:t> </a:t>
            </a:r>
          </a:p>
          <a:p>
            <a:pPr>
              <a:spcBef>
                <a:spcPts val="600"/>
              </a:spcBef>
            </a:pPr>
            <a:r>
              <a:rPr lang="en-CA" sz="3000" dirty="0">
                <a:solidFill>
                  <a:srgbClr val="0B84C8"/>
                </a:solidFill>
              </a:rPr>
              <a:t>      (</a:t>
            </a:r>
            <a:r>
              <a:rPr lang="ko-KR" altLang="en-US" sz="3000" dirty="0">
                <a:solidFill>
                  <a:srgbClr val="0B84C8"/>
                </a:solidFill>
              </a:rPr>
              <a:t>행동 변화</a:t>
            </a:r>
            <a:r>
              <a:rPr lang="en-CA" sz="3000" dirty="0">
                <a:solidFill>
                  <a:srgbClr val="0B84C8"/>
                </a:solidFill>
              </a:rPr>
              <a:t>)</a:t>
            </a:r>
          </a:p>
          <a:p>
            <a:pPr marL="514350" indent="-514350">
              <a:spcBef>
                <a:spcPts val="600"/>
              </a:spcBef>
              <a:buFont typeface="Arial" panose="020B0604020202020204" pitchFamily="34" charset="0"/>
              <a:buChar char="•"/>
            </a:pPr>
            <a:endParaRPr lang="en-CA" sz="3000" dirty="0">
              <a:solidFill>
                <a:srgbClr val="0B84C8"/>
              </a:solidFill>
            </a:endParaRPr>
          </a:p>
          <a:p>
            <a:pPr>
              <a:spcBef>
                <a:spcPts val="600"/>
              </a:spcBef>
            </a:pPr>
            <a:endParaRPr lang="en-CA" altLang="ko-KR" sz="2000" dirty="0">
              <a:solidFill>
                <a:srgbClr val="0B84C8"/>
              </a:solidFill>
            </a:endParaRPr>
          </a:p>
          <a:p>
            <a:pPr>
              <a:spcBef>
                <a:spcPts val="600"/>
              </a:spcBef>
            </a:pPr>
            <a:r>
              <a:rPr lang="en-CA" altLang="ko-KR" sz="2000" dirty="0">
                <a:solidFill>
                  <a:srgbClr val="0B84C8"/>
                </a:solidFill>
              </a:rPr>
              <a:t>*UQAM: </a:t>
            </a:r>
            <a:r>
              <a:rPr lang="ko-KR" altLang="en-US" sz="2000" dirty="0">
                <a:solidFill>
                  <a:srgbClr val="0B84C8"/>
                </a:solidFill>
              </a:rPr>
              <a:t>퀘벡 대학교 몬트리올 캠퍼스</a:t>
            </a:r>
            <a:endParaRPr lang="en-CA" sz="2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fr-FR" sz="3600" b="1" dirty="0">
                <a:solidFill>
                  <a:schemeClr val="bg2">
                    <a:lumMod val="50000"/>
                  </a:schemeClr>
                </a:solidFill>
              </a:rPr>
              <a:t>TIESS</a:t>
            </a:r>
            <a:r>
              <a:rPr lang="ko-KR" altLang="en-US" sz="3600" b="1" dirty="0">
                <a:solidFill>
                  <a:schemeClr val="bg2">
                    <a:lumMod val="50000"/>
                  </a:schemeClr>
                </a:solidFill>
              </a:rPr>
              <a:t>의 시작</a:t>
            </a:r>
            <a:r>
              <a:rPr lang="fr-FR" sz="3600" b="1" dirty="0">
                <a:solidFill>
                  <a:schemeClr val="bg2">
                    <a:lumMod val="50000"/>
                  </a:schemeClr>
                </a:solidFill>
              </a:rPr>
              <a:t> </a:t>
            </a:r>
            <a:endParaRPr lang="fr-FR" sz="3600" dirty="0">
              <a:solidFill>
                <a:schemeClr val="bg2">
                  <a:lumMod val="50000"/>
                </a:schemeClr>
              </a:solidFill>
            </a:endParaRPr>
          </a:p>
        </p:txBody>
      </p:sp>
    </p:spTree>
    <p:extLst>
      <p:ext uri="{BB962C8B-B14F-4D97-AF65-F5344CB8AC3E}">
        <p14:creationId xmlns:p14="http://schemas.microsoft.com/office/powerpoint/2010/main" val="3691350851"/>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nception personnalisé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onception personnalisé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onception personnalisé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7D5C67BCA55648A2B2A6004F9DE117" ma:contentTypeVersion="8" ma:contentTypeDescription="Create a new document." ma:contentTypeScope="" ma:versionID="1ddd1a4fadb2e96b7746549b3261a516">
  <xsd:schema xmlns:xsd="http://www.w3.org/2001/XMLSchema" xmlns:xs="http://www.w3.org/2001/XMLSchema" xmlns:p="http://schemas.microsoft.com/office/2006/metadata/properties" xmlns:ns2="1a850de0-7813-4e16-9115-7b8ca247da8f" xmlns:ns3="f01c0ec2-3ce3-4e66-beca-8d7777ab2c44" targetNamespace="http://schemas.microsoft.com/office/2006/metadata/properties" ma:root="true" ma:fieldsID="235d489252aeb5ac93aed1ba7b110b59" ns2:_="" ns3:_="">
    <xsd:import namespace="1a850de0-7813-4e16-9115-7b8ca247da8f"/>
    <xsd:import namespace="f01c0ec2-3ce3-4e66-beca-8d7777ab2c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50de0-7813-4e16-9115-7b8ca247da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1c0ec2-3ce3-4e66-beca-8d7777ab2c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B69892-5F07-4BBF-A003-DBCF43F25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50de0-7813-4e16-9115-7b8ca247da8f"/>
    <ds:schemaRef ds:uri="f01c0ec2-3ce3-4e66-beca-8d7777ab2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0194F8-68D6-494D-8422-E33F44022D9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1a850de0-7813-4e16-9115-7b8ca247da8f"/>
    <ds:schemaRef ds:uri="http://purl.org/dc/elements/1.1/"/>
    <ds:schemaRef ds:uri="http://schemas.microsoft.com/office/infopath/2007/PartnerControls"/>
    <ds:schemaRef ds:uri="f01c0ec2-3ce3-4e66-beca-8d7777ab2c44"/>
    <ds:schemaRef ds:uri="http://www.w3.org/XML/1998/namespace"/>
    <ds:schemaRef ds:uri="http://purl.org/dc/dcmitype/"/>
  </ds:schemaRefs>
</ds:datastoreItem>
</file>

<file path=customXml/itemProps3.xml><?xml version="1.0" encoding="utf-8"?>
<ds:datastoreItem xmlns:ds="http://schemas.openxmlformats.org/officeDocument/2006/customXml" ds:itemID="{6015FCE9-C9EA-4D18-A7D1-558928D80F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499</TotalTime>
  <Words>936</Words>
  <Application>Microsoft Office PowerPoint</Application>
  <PresentationFormat>화면 슬라이드 쇼(4:3)</PresentationFormat>
  <Paragraphs>248</Paragraphs>
  <Slides>22</Slides>
  <Notes>21</Notes>
  <HiddenSlides>0</HiddenSlides>
  <MMClips>0</MMClips>
  <ScaleCrop>false</ScaleCrop>
  <HeadingPairs>
    <vt:vector size="6" baseType="variant">
      <vt:variant>
        <vt:lpstr>사용한 글꼴</vt:lpstr>
      </vt:variant>
      <vt:variant>
        <vt:i4>7</vt:i4>
      </vt:variant>
      <vt:variant>
        <vt:lpstr>테마</vt:lpstr>
      </vt:variant>
      <vt:variant>
        <vt:i4>8</vt:i4>
      </vt:variant>
      <vt:variant>
        <vt:lpstr>슬라이드 제목</vt:lpstr>
      </vt:variant>
      <vt:variant>
        <vt:i4>22</vt:i4>
      </vt:variant>
    </vt:vector>
  </HeadingPairs>
  <TitlesOfParts>
    <vt:vector size="37" baseType="lpstr">
      <vt:lpstr>.AppleSystemUIFont</vt:lpstr>
      <vt:lpstr>ZapfDingbatsITC</vt:lpstr>
      <vt:lpstr>맑은 고딕</vt:lpstr>
      <vt:lpstr>Arial</vt:lpstr>
      <vt:lpstr>Calibri</vt:lpstr>
      <vt:lpstr>Calibri Light</vt:lpstr>
      <vt:lpstr>Wingdings</vt:lpstr>
      <vt:lpstr>Conception personnalisée</vt:lpstr>
      <vt:lpstr>1_Conception personnalisée</vt:lpstr>
      <vt:lpstr>2_Conception personnalisée</vt:lpstr>
      <vt:lpstr>3_Conception personnalisée</vt:lpstr>
      <vt:lpstr>4_Conception personnalisée</vt:lpstr>
      <vt:lpstr>6_Conception personnalisée</vt:lpstr>
      <vt:lpstr>7_Conception personnalisée</vt:lpstr>
      <vt:lpstr>Thème Office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Chongeun Kim</dc:creator>
  <cp:lastModifiedBy>User</cp:lastModifiedBy>
  <cp:revision>73</cp:revision>
  <dcterms:created xsi:type="dcterms:W3CDTF">2019-03-12T20:29:31Z</dcterms:created>
  <dcterms:modified xsi:type="dcterms:W3CDTF">2019-03-15T03:26:23Z</dcterms:modified>
</cp:coreProperties>
</file>