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3" r:id="rId3"/>
    <p:sldId id="264" r:id="rId4"/>
    <p:sldId id="262" r:id="rId5"/>
    <p:sldId id="256" r:id="rId6"/>
    <p:sldId id="257" r:id="rId7"/>
    <p:sldId id="261" r:id="rId8"/>
    <p:sldId id="258" r:id="rId9"/>
    <p:sldId id="259" r:id="rId10"/>
    <p:sldId id="260" r:id="rId11"/>
    <p:sldId id="266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8B8B8B"/>
    <a:srgbClr val="AEAEAE"/>
    <a:srgbClr val="009B90"/>
    <a:srgbClr val="7F7F7F"/>
    <a:srgbClr val="FFFFFF"/>
    <a:srgbClr val="A2A2A2"/>
    <a:srgbClr val="BBBBBB"/>
    <a:srgbClr val="1297B2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4057" autoAdjust="0"/>
  </p:normalViewPr>
  <p:slideViewPr>
    <p:cSldViewPr snapToGrid="0">
      <p:cViewPr varScale="1">
        <p:scale>
          <a:sx n="109" d="100"/>
          <a:sy n="109" d="100"/>
        </p:scale>
        <p:origin x="24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64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4843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909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2330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337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785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090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147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444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31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4560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20147-DF29-4F1C-8985-7530B338A14F}" type="datetimeFigureOut">
              <a:rPr lang="ko-KR" altLang="en-US" smtClean="0"/>
              <a:t>2019-3-14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052E4-9A4F-4D74-BC21-9B5419820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087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1269" y="1648178"/>
            <a:ext cx="715452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rgbClr val="009B90"/>
                </a:solidFill>
                <a:latin typeface="+mn-ea"/>
              </a:rPr>
              <a:t>발달장애인 일자리 창출 사회혁신 프로젝트</a:t>
            </a:r>
            <a:endParaRPr lang="en-US" altLang="ko-KR" sz="2800" b="1" dirty="0" smtClean="0">
              <a:solidFill>
                <a:srgbClr val="009B90"/>
              </a:solidFill>
              <a:latin typeface="+mn-ea"/>
            </a:endParaRPr>
          </a:p>
          <a:p>
            <a:pPr algn="ctr"/>
            <a:r>
              <a:rPr lang="ko-KR" altLang="en-US" sz="3600" b="1" dirty="0" smtClean="0">
                <a:solidFill>
                  <a:srgbClr val="009B90"/>
                </a:solidFill>
                <a:latin typeface="+mn-ea"/>
              </a:rPr>
              <a:t>하나 파워 온 임팩트 </a:t>
            </a:r>
            <a:r>
              <a:rPr lang="en-US" altLang="ko-KR" sz="3600" b="1" dirty="0">
                <a:solidFill>
                  <a:srgbClr val="009B90"/>
                </a:solidFill>
                <a:latin typeface="+mn-ea"/>
              </a:rPr>
              <a:t>3</a:t>
            </a:r>
            <a:r>
              <a:rPr lang="ko-KR" altLang="en-US" sz="3600" b="1" dirty="0" smtClean="0">
                <a:solidFill>
                  <a:srgbClr val="009B90"/>
                </a:solidFill>
                <a:latin typeface="+mn-ea"/>
              </a:rPr>
              <a:t>기</a:t>
            </a:r>
            <a:endParaRPr lang="en-US" altLang="ko-KR" sz="3600" b="1" dirty="0">
              <a:solidFill>
                <a:srgbClr val="009B90"/>
              </a:solidFill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86" y="3501061"/>
            <a:ext cx="6381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rgbClr val="009B90"/>
                </a:solidFill>
                <a:latin typeface="+mn-ea"/>
              </a:rPr>
              <a:t>[</a:t>
            </a:r>
            <a:r>
              <a:rPr lang="ko-KR" altLang="en-US" b="1" dirty="0" smtClean="0">
                <a:solidFill>
                  <a:srgbClr val="009B90"/>
                </a:solidFill>
                <a:latin typeface="+mn-ea"/>
              </a:rPr>
              <a:t>챔피언 그룹</a:t>
            </a:r>
            <a:r>
              <a:rPr lang="en-US" altLang="ko-KR" b="1" dirty="0" smtClean="0">
                <a:solidFill>
                  <a:srgbClr val="009B90"/>
                </a:solidFill>
                <a:latin typeface="+mn-ea"/>
              </a:rPr>
              <a:t>] </a:t>
            </a:r>
            <a:r>
              <a:rPr lang="ko-KR" altLang="en-US" b="1" dirty="0" smtClean="0">
                <a:solidFill>
                  <a:srgbClr val="009B90"/>
                </a:solidFill>
                <a:latin typeface="+mn-ea"/>
              </a:rPr>
              <a:t>발달장애인 </a:t>
            </a:r>
            <a:r>
              <a:rPr lang="ko-KR" altLang="en-US" b="1" dirty="0" err="1" smtClean="0">
                <a:solidFill>
                  <a:srgbClr val="009B90"/>
                </a:solidFill>
                <a:latin typeface="+mn-ea"/>
              </a:rPr>
              <a:t>지속가능한</a:t>
            </a:r>
            <a:r>
              <a:rPr lang="ko-KR" altLang="en-US" b="1" dirty="0" smtClean="0">
                <a:solidFill>
                  <a:srgbClr val="009B90"/>
                </a:solidFill>
                <a:latin typeface="+mn-ea"/>
              </a:rPr>
              <a:t> 고용을 위한 프로젝트</a:t>
            </a:r>
            <a:endParaRPr lang="en-US" altLang="ko-KR" b="1" dirty="0">
              <a:solidFill>
                <a:srgbClr val="009B90"/>
              </a:solidFill>
              <a:latin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2624" y="464605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solidFill>
                  <a:srgbClr val="009B90"/>
                </a:solidFill>
              </a:rPr>
              <a:t>기업명</a:t>
            </a:r>
            <a:endParaRPr lang="ko-KR" altLang="en-US" sz="2400" b="1" dirty="0">
              <a:solidFill>
                <a:srgbClr val="009B90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956" y="6052333"/>
            <a:ext cx="1305145" cy="558886"/>
          </a:xfrm>
          <a:prstGeom prst="rect">
            <a:avLst/>
          </a:prstGeom>
        </p:spPr>
      </p:pic>
      <p:pic>
        <p:nvPicPr>
          <p:cNvPr id="8" name="그림 7"/>
          <p:cNvPicPr/>
          <p:nvPr/>
        </p:nvPicPr>
        <p:blipFill>
          <a:blip r:embed="rId3"/>
          <a:stretch>
            <a:fillRect/>
          </a:stretch>
        </p:blipFill>
        <p:spPr>
          <a:xfrm>
            <a:off x="3238289" y="6052333"/>
            <a:ext cx="1577667" cy="55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593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7036" y="860265"/>
            <a:ext cx="863420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[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가이드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] </a:t>
            </a:r>
          </a:p>
          <a:p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이 </a:t>
            </a:r>
            <a:r>
              <a:rPr lang="ko-KR" altLang="en-U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프로젝트를 신청기관에서 수행해야 하는 이유에 대해 관련 분야 수행 경험 등을 포함하여 작성해주시기 바랍니다</a:t>
            </a:r>
            <a:r>
              <a:rPr lang="en-US" altLang="ko-KR" sz="1100" dirty="0" smtClean="0"/>
              <a:t>.</a:t>
            </a:r>
          </a:p>
          <a:p>
            <a:r>
              <a:rPr lang="ko-KR" altLang="en-U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본 프로젝트를 성공적으로 수행할 수 있는 팀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구성원 역량에 대해서 </a:t>
            </a:r>
            <a:r>
              <a:rPr lang="ko-KR" altLang="en-U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소개해주십시오</a:t>
            </a:r>
            <a:r>
              <a:rPr lang="en-US" altLang="ko-KR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7036" y="54617"/>
            <a:ext cx="887696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8.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프로젝트 제안기관 역량 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</a:t>
            </a:r>
            <a:r>
              <a:rPr lang="ko-KR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최대 </a:t>
            </a:r>
            <a:r>
              <a:rPr lang="en-US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1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page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+mn-ea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828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7036" y="860265"/>
            <a:ext cx="8634203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[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가이드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] </a:t>
            </a:r>
          </a:p>
          <a:p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사업비 구성요소는 자율로 하되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,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프로젝트 성과달성을 위한 목적으로 활용되어야 합니다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.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프로젝트의 성공을 위해 필요하다면 인건비를 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100%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잡으셔도 되지만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,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사업비 기획의 적정성에 대해서는 프로젝트 통과 후 주최측과 별도로 논의가 필요합니다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. </a:t>
            </a:r>
            <a:r>
              <a:rPr lang="ko-KR" altLang="en-U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예산은 지원비 명목으로 지급되기 때문에 정산 시 세금계산서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발행하지 않으며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, </a:t>
            </a:r>
            <a:r>
              <a:rPr lang="ko-KR" altLang="en-U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따라서 부가세 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10</a:t>
            </a:r>
            <a:r>
              <a:rPr lang="en-US" altLang="ko-KR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% </a:t>
            </a:r>
            <a:r>
              <a:rPr lang="ko-KR" altLang="en-U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설정 필요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없습니다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.</a:t>
            </a:r>
            <a:endParaRPr lang="ko-KR" altLang="en-US" sz="11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endParaRPr lang="en-US" altLang="ko-KR" sz="11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7036" y="54617"/>
            <a:ext cx="887696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9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.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프로젝트 운영 예산 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</a:t>
            </a:r>
            <a:r>
              <a:rPr lang="ko-KR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최대 </a:t>
            </a:r>
            <a:r>
              <a:rPr lang="en-US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1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page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+mn-ea"/>
              <a:cs typeface="맑은 고딕" panose="020B0503020000020004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579340"/>
              </p:ext>
            </p:extLst>
          </p:nvPr>
        </p:nvGraphicFramePr>
        <p:xfrm>
          <a:off x="470901" y="1815136"/>
          <a:ext cx="8152595" cy="4501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78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368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427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269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082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678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 smtClean="0">
                          <a:effectLst/>
                        </a:rPr>
                        <a:t>항</a:t>
                      </a:r>
                      <a:r>
                        <a:rPr lang="ko-KR" altLang="en-US" sz="1000" dirty="0" smtClean="0">
                          <a:effectLst/>
                        </a:rPr>
                        <a:t>목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세목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>
                          <a:effectLst/>
                        </a:rPr>
                        <a:t>산출근거</a:t>
                      </a:r>
                      <a:endParaRPr lang="ko-KR" sz="100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예산(원)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51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인건비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(00%)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551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직접비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(00%)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551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간접비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(00%)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>
                          <a:effectLst/>
                        </a:rPr>
                        <a:t> </a:t>
                      </a:r>
                      <a:endParaRPr lang="ko-KR" sz="100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789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총 합계(VAT포함)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en-US" altLang="ko-KR" sz="1000" dirty="0" smtClean="0">
                          <a:effectLst/>
                        </a:rPr>
                        <a:t>1</a:t>
                      </a:r>
                      <a:r>
                        <a:rPr lang="ko-KR" sz="1000" dirty="0" smtClean="0">
                          <a:effectLst/>
                        </a:rPr>
                        <a:t>천</a:t>
                      </a:r>
                      <a:r>
                        <a:rPr lang="en-US" altLang="ko-KR" sz="1000" dirty="0" smtClean="0">
                          <a:effectLst/>
                        </a:rPr>
                        <a:t> 5</a:t>
                      </a:r>
                      <a:r>
                        <a:rPr lang="ko-KR" altLang="en-US" sz="1000" dirty="0" smtClean="0">
                          <a:effectLst/>
                        </a:rPr>
                        <a:t>백</a:t>
                      </a:r>
                      <a:r>
                        <a:rPr lang="ko-KR" sz="1000" dirty="0" smtClean="0">
                          <a:effectLst/>
                        </a:rPr>
                        <a:t>만 </a:t>
                      </a:r>
                      <a:r>
                        <a:rPr lang="ko-KR" sz="1000" dirty="0">
                          <a:effectLst/>
                        </a:rPr>
                        <a:t>원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43166"/>
              </p:ext>
            </p:extLst>
          </p:nvPr>
        </p:nvGraphicFramePr>
        <p:xfrm>
          <a:off x="507400" y="1035602"/>
          <a:ext cx="8242125" cy="53285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57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822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92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148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16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기업명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대표 </a:t>
                      </a:r>
                      <a:r>
                        <a:rPr lang="ko-KR" sz="1100" dirty="0" smtClean="0">
                          <a:effectLst/>
                          <a:latin typeface="+mn-ea"/>
                          <a:ea typeface="+mn-ea"/>
                        </a:rPr>
                        <a:t>성함</a:t>
                      </a:r>
                      <a:r>
                        <a:rPr lang="en-US" altLang="ko-KR" sz="1100" dirty="0" smtClean="0">
                          <a:effectLst/>
                          <a:latin typeface="+mn-ea"/>
                          <a:ea typeface="+mn-ea"/>
                        </a:rPr>
                        <a:t>/</a:t>
                      </a:r>
                      <a:br>
                        <a:rPr lang="en-US" altLang="ko-KR" sz="1100" dirty="0" smtClean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ko-KR" altLang="en-US" sz="1100" dirty="0" smtClean="0">
                          <a:effectLst/>
                          <a:latin typeface="+mn-ea"/>
                          <a:ea typeface="+mn-ea"/>
                        </a:rPr>
                        <a:t>프로젝트 실무자 성함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0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사업자등록번호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대표 </a:t>
                      </a:r>
                      <a:r>
                        <a:rPr lang="ko-KR" sz="1100" dirty="0" smtClean="0">
                          <a:effectLst/>
                          <a:latin typeface="+mn-ea"/>
                          <a:ea typeface="+mn-ea"/>
                        </a:rPr>
                        <a:t>연락처</a:t>
                      </a:r>
                      <a:r>
                        <a:rPr lang="en-US" altLang="ko-KR" sz="1100" dirty="0" smtClean="0">
                          <a:effectLst/>
                          <a:latin typeface="+mn-ea"/>
                          <a:ea typeface="+mn-ea"/>
                        </a:rPr>
                        <a:t>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맑은 고딕" panose="020B0503020000020004" pitchFamily="50" charset="-127"/>
                        </a:rPr>
                        <a:t>프로젝트 실무자 연락처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6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법인등록일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대표 </a:t>
                      </a:r>
                      <a:r>
                        <a:rPr lang="ko-KR" sz="1100" dirty="0" err="1">
                          <a:effectLst/>
                          <a:latin typeface="+mn-ea"/>
                          <a:ea typeface="+mn-ea"/>
                        </a:rPr>
                        <a:t>이메일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39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법인형태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r>
                        <a:rPr lang="en-US" altLang="ko-KR" sz="1000" dirty="0" smtClean="0">
                          <a:effectLst/>
                          <a:latin typeface="+mn-ea"/>
                          <a:ea typeface="+mn-ea"/>
                        </a:rPr>
                        <a:t>[</a:t>
                      </a:r>
                      <a:r>
                        <a:rPr lang="ko-KR" altLang="en-US" sz="1000" dirty="0" smtClean="0">
                          <a:effectLst/>
                          <a:latin typeface="+mn-ea"/>
                          <a:ea typeface="+mn-ea"/>
                        </a:rPr>
                        <a:t>협동조합</a:t>
                      </a:r>
                      <a:r>
                        <a:rPr lang="en-US" altLang="ko-KR" sz="1000" dirty="0" smtClean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 smtClean="0">
                          <a:effectLst/>
                          <a:latin typeface="+mn-ea"/>
                          <a:ea typeface="+mn-ea"/>
                        </a:rPr>
                        <a:t>비영리</a:t>
                      </a:r>
                      <a:r>
                        <a:rPr lang="en-US" altLang="ko-KR" sz="1000" dirty="0" smtClean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 err="1" smtClean="0">
                          <a:effectLst/>
                          <a:latin typeface="+mn-ea"/>
                          <a:ea typeface="+mn-ea"/>
                        </a:rPr>
                        <a:t>소셜벤처</a:t>
                      </a:r>
                      <a:r>
                        <a:rPr lang="en-US" altLang="ko-KR" sz="1000" dirty="0" smtClean="0">
                          <a:effectLst/>
                          <a:latin typeface="+mn-ea"/>
                          <a:ea typeface="+mn-ea"/>
                        </a:rPr>
                        <a:t>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altLang="en-US" sz="1000" dirty="0" err="1" smtClean="0">
                          <a:effectLst/>
                          <a:latin typeface="+mn-ea"/>
                          <a:ea typeface="+mn-ea"/>
                        </a:rPr>
                        <a:t>사회적기업</a:t>
                      </a:r>
                      <a:r>
                        <a:rPr lang="en-US" altLang="ko-KR" sz="1000" dirty="0" smtClean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 smtClean="0">
                          <a:effectLst/>
                          <a:latin typeface="+mn-ea"/>
                          <a:ea typeface="+mn-ea"/>
                        </a:rPr>
                        <a:t>일반기업</a:t>
                      </a:r>
                      <a:r>
                        <a:rPr lang="en-US" altLang="ko-KR" sz="1000" dirty="0" smtClean="0">
                          <a:effectLst/>
                          <a:latin typeface="+mn-ea"/>
                          <a:ea typeface="+mn-ea"/>
                        </a:rPr>
                        <a:t>] </a:t>
                      </a:r>
                      <a:r>
                        <a:rPr lang="ko-KR" altLang="en-US" sz="1000" dirty="0" smtClean="0">
                          <a:effectLst/>
                          <a:latin typeface="+mn-ea"/>
                          <a:ea typeface="+mn-ea"/>
                        </a:rPr>
                        <a:t>중 </a:t>
                      </a:r>
                      <a:r>
                        <a:rPr lang="ko-KR" altLang="en-US" sz="1000" dirty="0" err="1" smtClean="0">
                          <a:effectLst/>
                          <a:latin typeface="+mn-ea"/>
                          <a:ea typeface="+mn-ea"/>
                        </a:rPr>
                        <a:t>택</a:t>
                      </a:r>
                      <a:r>
                        <a:rPr lang="ko-KR" altLang="en-US" sz="1000" dirty="0" smtClean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dirty="0" smtClean="0">
                          <a:effectLst/>
                          <a:latin typeface="+mn-ea"/>
                          <a:ea typeface="+mn-ea"/>
                        </a:rPr>
                        <a:t>1 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특이사항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예)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dirty="0" err="1">
                          <a:effectLst/>
                          <a:latin typeface="+mn-ea"/>
                          <a:ea typeface="+mn-ea"/>
                        </a:rPr>
                        <a:t>비콥</a:t>
                      </a: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(Bcorp)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인증벤처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dirty="0" err="1">
                          <a:effectLst/>
                          <a:latin typeface="+mn-ea"/>
                          <a:ea typeface="+mn-ea"/>
                        </a:rPr>
                        <a:t>인증사회적기업</a:t>
                      </a:r>
                      <a:endParaRPr lang="ko-KR" sz="1000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dirty="0" err="1">
                          <a:effectLst/>
                          <a:latin typeface="+mn-ea"/>
                          <a:ea typeface="+mn-ea"/>
                        </a:rPr>
                        <a:t>예비사회적기업</a:t>
                      </a: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 등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16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홈페이지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SNS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16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사무실 주소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16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  <a:latin typeface="+mn-ea"/>
                          <a:ea typeface="+mn-ea"/>
                        </a:rPr>
                        <a:t>매출액 </a:t>
                      </a:r>
                      <a:endParaRPr lang="en-US" altLang="ko-KR" sz="1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en-US" altLang="ko-KR" sz="1100" dirty="0" smtClean="0">
                          <a:effectLst/>
                          <a:latin typeface="+mn-ea"/>
                          <a:ea typeface="+mn-ea"/>
                        </a:rPr>
                        <a:t>(2018</a:t>
                      </a:r>
                      <a:r>
                        <a:rPr lang="ko-KR" altLang="en-US" sz="1100" dirty="0" smtClean="0">
                          <a:effectLst/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100" dirty="0" smtClean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100" dirty="0" smtClean="0">
                          <a:effectLst/>
                          <a:latin typeface="+mn-ea"/>
                          <a:ea typeface="+mn-ea"/>
                        </a:rPr>
                        <a:t>년 기준</a:t>
                      </a:r>
                      <a:r>
                        <a:rPr lang="ko-KR" sz="1100" dirty="0" smtClean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  <a:latin typeface="+mn-ea"/>
                          <a:ea typeface="+mn-ea"/>
                        </a:rPr>
                        <a:t>백만 원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altLang="en-US" sz="10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맑은 고딕" panose="020B0503020000020004" pitchFamily="50" charset="-127"/>
                        </a:rPr>
                        <a:t>임직원 수</a:t>
                      </a:r>
                      <a:endParaRPr lang="en-US" altLang="ko-KR" sz="105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en-US" altLang="ko-KR" sz="10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맑은 고딕" panose="020B0503020000020004" pitchFamily="50" charset="-127"/>
                        </a:rPr>
                        <a:t>(2018</a:t>
                      </a:r>
                      <a:r>
                        <a:rPr lang="ko-KR" altLang="en-US" sz="10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맑은 고딕" panose="020B0503020000020004" pitchFamily="50" charset="-127"/>
                        </a:rPr>
                        <a:t>년 </a:t>
                      </a:r>
                      <a:r>
                        <a:rPr lang="en-US" altLang="ko-KR" sz="10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맑은 고딕" panose="020B0503020000020004" pitchFamily="50" charset="-127"/>
                        </a:rPr>
                        <a:t>12</a:t>
                      </a:r>
                      <a:r>
                        <a:rPr lang="ko-KR" altLang="en-US" sz="10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맑은 고딕" panose="020B0503020000020004" pitchFamily="50" charset="-127"/>
                        </a:rPr>
                        <a:t>월 기준</a:t>
                      </a:r>
                      <a:r>
                        <a:rPr lang="en-US" altLang="ko-KR" sz="10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맑은 고딕" panose="020B0503020000020004" pitchFamily="50" charset="-127"/>
                        </a:rPr>
                        <a:t>)</a:t>
                      </a:r>
                      <a:endParaRPr lang="ko-KR" sz="105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250852" y="54617"/>
            <a:ext cx="8893147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 smtClean="0">
                <a:solidFill>
                  <a:schemeClr val="bg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1</a:t>
            </a:r>
            <a:r>
              <a:rPr lang="ko-KR" altLang="ko-KR" sz="2400" b="1" dirty="0" smtClean="0">
                <a:solidFill>
                  <a:schemeClr val="bg1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. </a:t>
            </a:r>
            <a:r>
              <a:rPr lang="ko-KR" altLang="ko-KR" sz="2400" b="1" dirty="0">
                <a:solidFill>
                  <a:schemeClr val="bg1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기업 소개</a:t>
            </a:r>
            <a:r>
              <a:rPr lang="ko-KR" altLang="ko-KR" sz="1600" b="1" dirty="0">
                <a:solidFill>
                  <a:schemeClr val="bg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sz="1200" b="1" dirty="0">
                <a:solidFill>
                  <a:schemeClr val="bg1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(최대 3 page, 컨소시엄 구성 시에는 기관당 최대 3 </a:t>
            </a:r>
            <a:r>
              <a:rPr lang="ko-KR" altLang="ko-KR" sz="1200" b="1" dirty="0" smtClean="0">
                <a:solidFill>
                  <a:schemeClr val="bg1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page</a:t>
            </a:r>
            <a:r>
              <a:rPr lang="ko-KR" altLang="ko-KR" sz="1200" b="1" dirty="0" smtClean="0">
                <a:solidFill>
                  <a:schemeClr val="bg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맑은 고딕" panose="020B0503020000020004" pitchFamily="50" charset="-127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424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605316"/>
              </p:ext>
            </p:extLst>
          </p:nvPr>
        </p:nvGraphicFramePr>
        <p:xfrm>
          <a:off x="323557" y="834425"/>
          <a:ext cx="8547217" cy="57243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30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3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453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50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908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</a:rPr>
                        <a:t>기업 소개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8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</a:rPr>
                        <a:t>기업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</a:rPr>
                        <a:t>주요사업 요약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8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100" dirty="0">
                          <a:effectLst/>
                        </a:rPr>
                        <a:t>기업 대표 연혁</a:t>
                      </a:r>
                      <a:endParaRPr lang="ko-KR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  <a:tab pos="2514600" algn="l"/>
                          <a:tab pos="2743200" algn="l"/>
                          <a:tab pos="2971800" algn="l"/>
                          <a:tab pos="3200400" algn="l"/>
                          <a:tab pos="3429000" algn="l"/>
                          <a:tab pos="3657600" algn="l"/>
                          <a:tab pos="3886200" algn="l"/>
                          <a:tab pos="4114800" algn="l"/>
                          <a:tab pos="4343400" algn="l"/>
                          <a:tab pos="4572000" algn="l"/>
                          <a:tab pos="4800600" algn="l"/>
                          <a:tab pos="5029200" algn="l"/>
                          <a:tab pos="5257800" algn="l"/>
                          <a:tab pos="5486400" algn="l"/>
                          <a:tab pos="5715000" algn="l"/>
                          <a:tab pos="5943600" algn="l"/>
                          <a:tab pos="6172200" algn="l"/>
                          <a:tab pos="6400800" algn="l"/>
                          <a:tab pos="6629400" algn="l"/>
                          <a:tab pos="6858000" algn="l"/>
                          <a:tab pos="7086600" algn="l"/>
                          <a:tab pos="7315200" algn="l"/>
                        </a:tabLst>
                      </a:pPr>
                      <a:r>
                        <a:rPr lang="ko-KR" sz="1000" dirty="0">
                          <a:effectLst/>
                        </a:rPr>
                        <a:t> </a:t>
                      </a:r>
                      <a:endParaRPr lang="ko-KR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42042" marR="42042" marT="8408" marB="8408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58944" y="54617"/>
            <a:ext cx="8885055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 smtClean="0">
                <a:solidFill>
                  <a:schemeClr val="bg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1</a:t>
            </a:r>
            <a:r>
              <a:rPr lang="ko-KR" altLang="ko-KR" sz="2400" b="1" dirty="0" smtClean="0">
                <a:solidFill>
                  <a:schemeClr val="bg1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. </a:t>
            </a:r>
            <a:r>
              <a:rPr lang="ko-KR" altLang="ko-KR" sz="2400" b="1" dirty="0">
                <a:solidFill>
                  <a:schemeClr val="bg1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기업 소개</a:t>
            </a:r>
            <a:r>
              <a:rPr lang="ko-KR" altLang="ko-KR" sz="1600" b="1" dirty="0">
                <a:solidFill>
                  <a:schemeClr val="bg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sz="1200" b="1" dirty="0">
                <a:solidFill>
                  <a:schemeClr val="bg1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(최대 3 page, 컨소시엄 구성 시에는 기관당 최대 3 </a:t>
            </a:r>
            <a:r>
              <a:rPr lang="ko-KR" altLang="ko-KR" sz="1200" b="1" dirty="0" smtClean="0">
                <a:solidFill>
                  <a:schemeClr val="bg1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page</a:t>
            </a:r>
            <a:r>
              <a:rPr lang="ko-KR" altLang="ko-KR" sz="1200" b="1" dirty="0" smtClean="0">
                <a:solidFill>
                  <a:schemeClr val="bg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맑은 고딕" panose="020B0503020000020004" pitchFamily="50" charset="-127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546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91313" y="861450"/>
            <a:ext cx="8624280" cy="48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Arial Unicode MS" panose="020B0604020202020204" pitchFamily="50" charset="-127"/>
              </a:rPr>
              <a:t>[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Arial Unicode MS" panose="020B0604020202020204" pitchFamily="50" charset="-127"/>
              </a:rPr>
              <a:t>가이드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Arial Unicode MS" panose="020B0604020202020204" pitchFamily="50" charset="-127"/>
              </a:rPr>
              <a:t>]</a:t>
            </a:r>
          </a:p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기획하신 </a:t>
            </a:r>
            <a:r>
              <a:rPr lang="ko-KR" altLang="ko-KR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프로젝트를 30초 동안 처음 듣는 이에게 소개한다 생각하시며 간단하고 명료하게 설명해주십시오. </a:t>
            </a:r>
            <a:endParaRPr lang="ko-KR" altLang="ko-KR" sz="11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28406" y="54617"/>
            <a:ext cx="891559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2</a:t>
            </a:r>
            <a:r>
              <a:rPr lang="ko-KR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.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프로젝트 소개</a:t>
            </a:r>
            <a:r>
              <a:rPr lang="ko-KR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ko-KR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(최대 </a:t>
            </a:r>
            <a:r>
              <a:rPr lang="en-US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1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page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+mn-ea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0788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7037" y="854474"/>
            <a:ext cx="8609926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[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가이드</a:t>
            </a: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]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아래와 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항목별 가이드를 참고하여</a:t>
            </a:r>
            <a:r>
              <a:rPr lang="ko-KR" altLang="ko-KR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 </a:t>
            </a:r>
            <a:r>
              <a:rPr lang="ko-KR" altLang="ko-KR" sz="1100" b="1" dirty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문제의 원인과 그 해결의 중요성을 설명해주십시오. 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질문 가이드를 작성에 도움을 드리는 목적으로 예시한 항목이며</a:t>
            </a: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, 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가이드에 국한하여 작성하실 필요는 없습니다</a:t>
            </a: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dirty="0" smtClean="0">
                <a:solidFill>
                  <a:schemeClr val="bg1">
                    <a:lumMod val="50000"/>
                  </a:schemeClr>
                </a:solidFill>
                <a:latin typeface="+mn-ea"/>
                <a:cs typeface="맑은 고딕" panose="020B0503020000020004" pitchFamily="50" charset="-127"/>
              </a:rPr>
              <a:t/>
            </a:r>
            <a:br>
              <a:rPr lang="en-US" altLang="ko-KR" sz="1100" dirty="0" smtClean="0">
                <a:solidFill>
                  <a:schemeClr val="bg1">
                    <a:lumMod val="50000"/>
                  </a:schemeClr>
                </a:solidFill>
                <a:latin typeface="+mn-ea"/>
                <a:cs typeface="맑은 고딕" panose="020B0503020000020004" pitchFamily="50" charset="-127"/>
              </a:rPr>
            </a:br>
            <a:r>
              <a:rPr lang="en-US" altLang="ko-KR" sz="1100" dirty="0" smtClean="0">
                <a:solidFill>
                  <a:schemeClr val="bg1">
                    <a:lumMod val="50000"/>
                  </a:schemeClr>
                </a:solidFill>
                <a:latin typeface="+mn-ea"/>
                <a:cs typeface="맑은 고딕" panose="020B0503020000020004" pitchFamily="50" charset="-127"/>
              </a:rPr>
              <a:t>[</a:t>
            </a:r>
            <a:r>
              <a:rPr lang="ko-KR" altLang="en-US" sz="1100" dirty="0" smtClean="0">
                <a:solidFill>
                  <a:schemeClr val="bg1">
                    <a:lumMod val="50000"/>
                  </a:schemeClr>
                </a:solidFill>
                <a:latin typeface="+mn-ea"/>
                <a:cs typeface="맑은 고딕" panose="020B0503020000020004" pitchFamily="50" charset="-127"/>
              </a:rPr>
              <a:t>문제의 원인 파악을 위한 가이드</a:t>
            </a:r>
            <a:r>
              <a:rPr lang="en-US" altLang="ko-KR" sz="1100" dirty="0" smtClean="0">
                <a:solidFill>
                  <a:schemeClr val="bg1">
                    <a:lumMod val="50000"/>
                  </a:schemeClr>
                </a:solidFill>
                <a:latin typeface="+mn-ea"/>
                <a:cs typeface="맑은 고딕" panose="020B0503020000020004" pitchFamily="50" charset="-127"/>
              </a:rPr>
              <a:t>]</a:t>
            </a:r>
          </a:p>
          <a:p>
            <a:pPr algn="just"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dirty="0" smtClean="0">
                <a:solidFill>
                  <a:schemeClr val="bg1">
                    <a:lumMod val="50000"/>
                  </a:schemeClr>
                </a:solidFill>
                <a:latin typeface="+mn-ea"/>
                <a:cs typeface="Arial Unicode MS" panose="020B0604020202020204" pitchFamily="50" charset="-127"/>
              </a:rPr>
              <a:t>•</a:t>
            </a:r>
            <a:r>
              <a:rPr lang="en-US" altLang="ko-KR" sz="1100" dirty="0" smtClean="0">
                <a:solidFill>
                  <a:schemeClr val="bg1">
                    <a:lumMod val="50000"/>
                  </a:schemeClr>
                </a:solidFill>
                <a:latin typeface="+mn-ea"/>
                <a:cs typeface="Arial Unicode MS" panose="020B0604020202020204" pitchFamily="50" charset="-127"/>
              </a:rPr>
              <a:t> </a:t>
            </a:r>
            <a:r>
              <a:rPr lang="ko-KR" altLang="ko-KR" sz="1100" dirty="0" smtClean="0">
                <a:solidFill>
                  <a:schemeClr val="bg1">
                    <a:lumMod val="50000"/>
                  </a:schemeClr>
                </a:solidFill>
                <a:latin typeface="+mn-ea"/>
                <a:cs typeface="Arial Unicode MS" panose="020B0604020202020204" pitchFamily="50" charset="-127"/>
              </a:rPr>
              <a:t>수혜자 </a:t>
            </a:r>
            <a:r>
              <a:rPr lang="ko-KR" altLang="ko-KR" sz="1100" dirty="0">
                <a:solidFill>
                  <a:schemeClr val="bg1">
                    <a:lumMod val="50000"/>
                  </a:schemeClr>
                </a:solidFill>
                <a:latin typeface="+mn-ea"/>
                <a:cs typeface="Arial Unicode MS" panose="020B0604020202020204" pitchFamily="50" charset="-127"/>
              </a:rPr>
              <a:t>관점 </a:t>
            </a:r>
            <a:r>
              <a:rPr lang="ko-KR" altLang="ko-KR" sz="1100" dirty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문제의 깊이와 빈도: 수혜자에게 본 문제는 얼만큼 크게 영향을 미치고, 그 빈도는 얼마나 자주</a:t>
            </a:r>
            <a:r>
              <a:rPr lang="ko-KR" altLang="ko-KR" sz="1100" dirty="0">
                <a:solidFill>
                  <a:srgbClr val="7F7F7F"/>
                </a:solidFill>
                <a:latin typeface="+mn-ea"/>
                <a:cs typeface="Arial Unicode MS" panose="020B0604020202020204" pitchFamily="50" charset="-127"/>
              </a:rPr>
              <a:t> 발생합니까? (수혜자가 겪는) 문제로 인한 고통을 경감시키기 위해 얼만큼의 시간과 노력을 투입합니까</a:t>
            </a:r>
            <a:r>
              <a:rPr lang="ko-KR" altLang="ko-KR" sz="1100" dirty="0" smtClean="0">
                <a:solidFill>
                  <a:srgbClr val="7F7F7F"/>
                </a:solidFill>
                <a:latin typeface="+mn-ea"/>
                <a:cs typeface="Arial Unicode MS" panose="020B0604020202020204" pitchFamily="50" charset="-127"/>
              </a:rPr>
              <a:t>?</a:t>
            </a:r>
            <a:endParaRPr lang="en-US" altLang="ko-KR" sz="1100" dirty="0" smtClean="0">
              <a:solidFill>
                <a:srgbClr val="7F7F7F"/>
              </a:solidFill>
              <a:latin typeface="+mn-ea"/>
              <a:cs typeface="Arial Unicode MS" panose="020B0604020202020204" pitchFamily="50" charset="-127"/>
            </a:endParaRPr>
          </a:p>
          <a:p>
            <a:pPr algn="just"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endParaRPr lang="en-US" altLang="ko-KR" sz="1100" dirty="0">
              <a:solidFill>
                <a:srgbClr val="808080"/>
              </a:solidFill>
              <a:latin typeface="+mn-ea"/>
              <a:cs typeface="Arial Unicode MS" panose="020B0604020202020204" pitchFamily="50" charset="-127"/>
            </a:endParaRPr>
          </a:p>
          <a:p>
            <a:pPr algn="just"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[</a:t>
            </a:r>
            <a:r>
              <a:rPr lang="ko-KR" altLang="en-US" sz="1100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해결의 중요성 파악을 위한 가이드</a:t>
            </a:r>
            <a:r>
              <a:rPr lang="en-US" altLang="ko-KR" sz="1100" dirty="0" smtClean="0">
                <a:solidFill>
                  <a:srgbClr val="808080"/>
                </a:solidFill>
                <a:latin typeface="+mn-ea"/>
                <a:cs typeface="Arial Unicode MS" panose="020B0604020202020204" pitchFamily="50" charset="-127"/>
              </a:rPr>
              <a:t>] </a:t>
            </a:r>
            <a:endParaRPr lang="ko-KR" altLang="ko-KR" sz="1100" dirty="0">
              <a:solidFill>
                <a:srgbClr val="000000"/>
              </a:solidFill>
              <a:latin typeface="+mn-ea"/>
              <a:cs typeface="맑은 고딕" panose="020B0503020000020004" pitchFamily="50" charset="-127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dirty="0">
                <a:solidFill>
                  <a:srgbClr val="808080"/>
                </a:solidFill>
                <a:latin typeface="+mn-ea"/>
                <a:cs typeface="Arial" panose="020B0604020202020204" pitchFamily="34" charset="0"/>
              </a:rPr>
              <a:t>• </a:t>
            </a:r>
            <a:r>
              <a:rPr lang="ko-KR" altLang="en-US" sz="1100" dirty="0" smtClean="0">
                <a:solidFill>
                  <a:srgbClr val="808080"/>
                </a:solidFill>
                <a:latin typeface="+mn-ea"/>
                <a:cs typeface="Arial" panose="020B0604020202020204" pitchFamily="34" charset="0"/>
              </a:rPr>
              <a:t>발달장애인 당사자 및 이해관계자에게 제공하는 혜택은 무엇인가</a:t>
            </a:r>
            <a:r>
              <a:rPr lang="en-US" altLang="ko-KR" sz="1100" dirty="0" smtClean="0">
                <a:solidFill>
                  <a:srgbClr val="808080"/>
                </a:solidFill>
                <a:latin typeface="+mn-ea"/>
                <a:cs typeface="Arial" panose="020B0604020202020204" pitchFamily="34" charset="0"/>
              </a:rPr>
              <a:t>? </a:t>
            </a:r>
          </a:p>
          <a:p>
            <a:pPr algn="just"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dirty="0" smtClean="0">
                <a:solidFill>
                  <a:srgbClr val="808080"/>
                </a:solidFill>
                <a:latin typeface="+mn-ea"/>
                <a:cs typeface="Arial" panose="020B0604020202020204" pitchFamily="34" charset="0"/>
              </a:rPr>
              <a:t>• </a:t>
            </a:r>
            <a:r>
              <a:rPr lang="ko-KR" altLang="ko-KR" sz="1100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시급성: 문제해결의 시급성이 얼마나 높은가? (양적/질적으로 빠르게 심각해질 수 있는 문제, 크게 주목 받지 못하여 소외될 수 있는 문제 등 판단의 근거 제시)                                                                                                   </a:t>
            </a:r>
            <a:endParaRPr lang="ko-KR" altLang="ko-KR" sz="1100" dirty="0" smtClean="0">
              <a:solidFill>
                <a:srgbClr val="000000"/>
              </a:solidFill>
              <a:latin typeface="+mn-ea"/>
              <a:cs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7036" y="54617"/>
            <a:ext cx="8876963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3</a:t>
            </a:r>
            <a:r>
              <a:rPr lang="ko-KR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.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문제 원인 및 해결의 중요성</a:t>
            </a:r>
            <a:r>
              <a:rPr lang="ko-KR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ko-KR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(최대 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</a:t>
            </a:r>
            <a:r>
              <a:rPr lang="en-US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1 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page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+mn-ea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443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8945" y="845437"/>
            <a:ext cx="8650386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[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가이드</a:t>
            </a: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]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문제 </a:t>
            </a:r>
            <a:r>
              <a:rPr lang="ko-KR" altLang="ko-KR" sz="1100" b="1" dirty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해결을 위한 기존 대안은 무엇이며 왜 이 문제를 해결하지 못 했습니까? 여러분의 프로젝트는 기존 대안과 어떤 차별성을 갖고 효과적으로 문제를 해결할 수 있는지 설명해주십시오.</a:t>
            </a:r>
            <a:endParaRPr lang="ko-KR" altLang="ko-KR" sz="1100" dirty="0">
              <a:solidFill>
                <a:srgbClr val="000000"/>
              </a:solidFill>
              <a:latin typeface="+mn-ea"/>
              <a:cs typeface="맑은 고딕" panose="020B0503020000020004" pitchFamily="50" charset="-127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dirty="0">
                <a:solidFill>
                  <a:srgbClr val="808080"/>
                </a:solidFill>
                <a:latin typeface="+mn-ea"/>
                <a:cs typeface="Arial" panose="020B0604020202020204" pitchFamily="34" charset="0"/>
              </a:rPr>
              <a:t>•  </a:t>
            </a:r>
            <a:r>
              <a:rPr lang="ko-KR" altLang="ko-KR" sz="1100" dirty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대안의 </a:t>
            </a:r>
            <a:r>
              <a:rPr lang="ko-KR" altLang="ko-KR" sz="1100" dirty="0" err="1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효과성</a:t>
            </a:r>
            <a:r>
              <a:rPr lang="ko-KR" altLang="ko-KR" sz="1100" dirty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/효율성: 기존 대안보다 효과적이고 효율적으로 문제를 해결할 수 있는가? (기존 대안보다 프로젝트를 통해 도출되는 성과가 효과적, 효율적이라는 근거 제시)</a:t>
            </a:r>
            <a:endParaRPr lang="ko-KR" altLang="ko-KR" sz="1100" dirty="0">
              <a:solidFill>
                <a:srgbClr val="000000"/>
              </a:solidFill>
              <a:latin typeface="+mn-ea"/>
              <a:cs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58944" y="54617"/>
            <a:ext cx="8885055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4</a:t>
            </a:r>
            <a:r>
              <a:rPr lang="ko-KR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.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기존 대안과 프로젝트의 </a:t>
            </a:r>
            <a:r>
              <a:rPr lang="ko-KR" altLang="en-US" sz="2400" b="1" dirty="0" err="1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차별점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</a:t>
            </a:r>
            <a:r>
              <a:rPr lang="ko-KR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최대 </a:t>
            </a:r>
            <a:r>
              <a:rPr lang="en-US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2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page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+mn-ea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693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1313" y="861696"/>
            <a:ext cx="8609926" cy="332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b="1" dirty="0" smtClean="0">
                <a:solidFill>
                  <a:srgbClr val="808080"/>
                </a:solidFill>
                <a:latin typeface="맑은 고딕" panose="020B0503020000020004" pitchFamily="50" charset="-127"/>
                <a:cs typeface="맑은 고딕" panose="020B0503020000020004" pitchFamily="50" charset="-127"/>
              </a:rPr>
              <a:t>[</a:t>
            </a:r>
            <a:r>
              <a:rPr lang="ko-KR" altLang="en-US" sz="1100" b="1" dirty="0" smtClean="0">
                <a:solidFill>
                  <a:srgbClr val="808080"/>
                </a:solidFill>
                <a:latin typeface="맑은 고딕" panose="020B0503020000020004" pitchFamily="50" charset="-127"/>
                <a:cs typeface="맑은 고딕" panose="020B0503020000020004" pitchFamily="50" charset="-127"/>
              </a:rPr>
              <a:t>가이드</a:t>
            </a:r>
            <a:r>
              <a:rPr lang="en-US" altLang="ko-KR" sz="1100" b="1" dirty="0" smtClean="0">
                <a:solidFill>
                  <a:srgbClr val="808080"/>
                </a:solidFill>
                <a:latin typeface="맑은 고딕" panose="020B0503020000020004" pitchFamily="50" charset="-127"/>
                <a:cs typeface="맑은 고딕" panose="020B0503020000020004" pitchFamily="50" charset="-127"/>
              </a:rPr>
              <a:t>]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b="1" dirty="0" smtClean="0">
                <a:solidFill>
                  <a:srgbClr val="808080"/>
                </a:solidFill>
                <a:latin typeface="맑은 고딕" panose="020B0503020000020004" pitchFamily="50" charset="-127"/>
                <a:cs typeface="맑은 고딕" panose="020B0503020000020004" pitchFamily="50" charset="-127"/>
              </a:rPr>
              <a:t>제안한 </a:t>
            </a:r>
            <a:r>
              <a:rPr lang="ko-KR" altLang="ko-KR" sz="1100" b="1" dirty="0">
                <a:solidFill>
                  <a:srgbClr val="808080"/>
                </a:solidFill>
                <a:latin typeface="맑은 고딕" panose="020B0503020000020004" pitchFamily="50" charset="-127"/>
                <a:cs typeface="맑은 고딕" panose="020B0503020000020004" pitchFamily="50" charset="-127"/>
              </a:rPr>
              <a:t>프로젝트를 통해 기본적으로 창출되는 기대 산출물과 </a:t>
            </a:r>
            <a:r>
              <a:rPr lang="ko-KR" altLang="ko-KR" sz="1100" b="1" dirty="0" err="1">
                <a:solidFill>
                  <a:srgbClr val="808080"/>
                </a:solidFill>
                <a:latin typeface="맑은 고딕" panose="020B0503020000020004" pitchFamily="50" charset="-127"/>
                <a:cs typeface="맑은 고딕" panose="020B0503020000020004" pitchFamily="50" charset="-127"/>
              </a:rPr>
              <a:t>임팩트는</a:t>
            </a:r>
            <a:r>
              <a:rPr lang="ko-KR" altLang="ko-KR" sz="1100" b="1" dirty="0">
                <a:solidFill>
                  <a:srgbClr val="808080"/>
                </a:solidFill>
                <a:latin typeface="맑은 고딕" panose="020B0503020000020004" pitchFamily="50" charset="-127"/>
                <a:cs typeface="맑은 고딕" panose="020B0503020000020004" pitchFamily="50" charset="-127"/>
              </a:rPr>
              <a:t> 무엇입니까? 실제 프로젝트를 수행할 경우 </a:t>
            </a:r>
            <a:r>
              <a:rPr lang="ko-KR" altLang="ko-KR" sz="1100" b="1" dirty="0">
                <a:solidFill>
                  <a:srgbClr val="808080"/>
                </a:solidFill>
                <a:latin typeface="맑은 고딕" panose="020B0503020000020004" pitchFamily="50" charset="-127"/>
                <a:cs typeface="Arial Unicode MS" panose="020B0604020202020204" pitchFamily="50" charset="-127"/>
              </a:rPr>
              <a:t>측정할 성과지표를 기반으로 한 정량적 성과와, 수혜자와 사회의 정성적 변화에 대한 시나리오를 포함하여 구체적으로 설명해주십시오. </a:t>
            </a:r>
            <a:endParaRPr lang="ko-KR" altLang="ko-KR" sz="1100" dirty="0">
              <a:solidFill>
                <a:srgbClr val="000000"/>
              </a:solidFill>
              <a:latin typeface="맑은 고딕" panose="020B0503020000020004" pitchFamily="50" charset="-127"/>
              <a:cs typeface="맑은 고딕" panose="020B0503020000020004" pitchFamily="50" charset="-127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dirty="0" smtClean="0">
                <a:solidFill>
                  <a:srgbClr val="80808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•</a:t>
            </a:r>
            <a:r>
              <a:rPr lang="en-US" altLang="ko-KR" sz="1100" dirty="0" smtClean="0">
                <a:solidFill>
                  <a:srgbClr val="80808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sz="1100" dirty="0">
                <a:solidFill>
                  <a:srgbClr val="8B8B8B"/>
                </a:solidFill>
              </a:rPr>
              <a:t>프로젝트 진행 전</a:t>
            </a:r>
            <a:r>
              <a:rPr lang="en-US" altLang="ko-KR" sz="1100" dirty="0">
                <a:solidFill>
                  <a:srgbClr val="8B8B8B"/>
                </a:solidFill>
              </a:rPr>
              <a:t>-</a:t>
            </a:r>
            <a:r>
              <a:rPr lang="ko-KR" altLang="en-US" sz="1100" dirty="0">
                <a:solidFill>
                  <a:srgbClr val="8B8B8B"/>
                </a:solidFill>
              </a:rPr>
              <a:t>후</a:t>
            </a:r>
            <a:r>
              <a:rPr lang="en-US" altLang="ko-KR" sz="1100" dirty="0">
                <a:solidFill>
                  <a:srgbClr val="8B8B8B"/>
                </a:solidFill>
              </a:rPr>
              <a:t>(before-After)</a:t>
            </a:r>
            <a:r>
              <a:rPr lang="ko-KR" altLang="en-US" sz="1100" dirty="0">
                <a:solidFill>
                  <a:srgbClr val="8B8B8B"/>
                </a:solidFill>
              </a:rPr>
              <a:t>를 비교하여 발달장애인 </a:t>
            </a:r>
            <a:r>
              <a:rPr lang="ko-KR" altLang="en-US" sz="1100" dirty="0" smtClean="0">
                <a:solidFill>
                  <a:srgbClr val="8B8B8B"/>
                </a:solidFill>
              </a:rPr>
              <a:t>고용 수</a:t>
            </a:r>
            <a:r>
              <a:rPr lang="en-US" altLang="ko-KR" sz="1100" dirty="0" smtClean="0">
                <a:solidFill>
                  <a:srgbClr val="8B8B8B"/>
                </a:solidFill>
              </a:rPr>
              <a:t> </a:t>
            </a:r>
            <a:r>
              <a:rPr lang="ko-KR" altLang="en-US" sz="1100" dirty="0">
                <a:solidFill>
                  <a:srgbClr val="8B8B8B"/>
                </a:solidFill>
              </a:rPr>
              <a:t>관련 정량</a:t>
            </a:r>
            <a:r>
              <a:rPr lang="en-US" altLang="ko-KR" sz="1100" dirty="0">
                <a:solidFill>
                  <a:srgbClr val="8B8B8B"/>
                </a:solidFill>
              </a:rPr>
              <a:t>, </a:t>
            </a:r>
            <a:r>
              <a:rPr lang="ko-KR" altLang="en-US" sz="1100" dirty="0">
                <a:solidFill>
                  <a:srgbClr val="8B8B8B"/>
                </a:solidFill>
              </a:rPr>
              <a:t>정성적 성과를 구체적으로 제시해주세요</a:t>
            </a:r>
            <a:r>
              <a:rPr lang="en-US" altLang="ko-KR" sz="1100" dirty="0" smtClean="0"/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b="1" dirty="0" smtClean="0">
                <a:solidFill>
                  <a:srgbClr val="FF0000"/>
                </a:solidFill>
              </a:rPr>
              <a:t/>
            </a:r>
            <a:br>
              <a:rPr lang="en-US" altLang="ko-KR" sz="1100" b="1" dirty="0" smtClean="0">
                <a:solidFill>
                  <a:srgbClr val="FF0000"/>
                </a:solidFill>
              </a:rPr>
            </a:br>
            <a:r>
              <a:rPr lang="en-US" altLang="ko-KR" sz="1100" b="1" dirty="0" smtClean="0">
                <a:solidFill>
                  <a:srgbClr val="FF0000"/>
                </a:solidFill>
              </a:rPr>
              <a:t>&lt;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필수 작성조항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&gt;</a:t>
            </a:r>
            <a:endParaRPr lang="en-US" altLang="ko-KR" sz="1100" b="1" dirty="0">
              <a:solidFill>
                <a:srgbClr val="FF000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en-US" sz="1100" dirty="0" smtClean="0"/>
              <a:t>예시</a:t>
            </a:r>
            <a:r>
              <a:rPr lang="en-US" altLang="ko-KR" sz="1100" dirty="0" smtClean="0"/>
              <a:t>) </a:t>
            </a:r>
            <a:r>
              <a:rPr lang="ko-KR" altLang="en-US" sz="1100" dirty="0" smtClean="0"/>
              <a:t>정략적 성과</a:t>
            </a:r>
            <a:endParaRPr lang="en-US" altLang="ko-KR" sz="1100" dirty="0" smtClean="0"/>
          </a:p>
          <a:p>
            <a:pPr marL="171450" indent="-1714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en-US" sz="1100" dirty="0" smtClean="0"/>
              <a:t>참여기업의 발달장애인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비장애인 고용인원 수의 변화</a:t>
            </a:r>
            <a:endParaRPr lang="en-US" altLang="ko-KR" sz="1100" dirty="0"/>
          </a:p>
          <a:p>
            <a:pPr marL="171450" indent="-1714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en-US" sz="1100" dirty="0" smtClean="0"/>
              <a:t>유관기관의 발달장애인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비장애인 고용인원 수의 전후 변화 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참여기업이 발달장애인을 직접 고용하지 않는 기업형태일 경우</a:t>
            </a:r>
            <a:r>
              <a:rPr lang="en-US" altLang="ko-KR" sz="1100" dirty="0"/>
              <a:t> </a:t>
            </a:r>
            <a:r>
              <a:rPr lang="ko-KR" altLang="en-US" sz="1100" dirty="0" smtClean="0"/>
              <a:t>해당</a:t>
            </a:r>
            <a:r>
              <a:rPr lang="en-US" altLang="ko-KR" sz="1100" dirty="0" smtClean="0"/>
              <a:t>)</a:t>
            </a:r>
          </a:p>
          <a:p>
            <a:pPr marL="171450" indent="-1714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en-US" sz="1100" dirty="0" smtClean="0"/>
              <a:t>참여기업의 매출 증가액</a:t>
            </a:r>
            <a:endParaRPr lang="en-US" altLang="ko-KR" sz="1100" dirty="0" smtClean="0"/>
          </a:p>
          <a:p>
            <a:pPr marL="171450" indent="-1714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endParaRPr lang="en-US" altLang="ko-KR" sz="1100" dirty="0"/>
          </a:p>
          <a:p>
            <a:pPr marL="171450" indent="-1714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endParaRPr lang="en-US" altLang="ko-KR" sz="1100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en-US" sz="1100" dirty="0" smtClean="0"/>
              <a:t>예시</a:t>
            </a:r>
            <a:r>
              <a:rPr lang="en-US" altLang="ko-KR" sz="1100" dirty="0" smtClean="0"/>
              <a:t>) </a:t>
            </a:r>
            <a:r>
              <a:rPr lang="ko-KR" altLang="en-US" sz="1100" dirty="0" smtClean="0"/>
              <a:t>정성적 성과 </a:t>
            </a:r>
            <a:r>
              <a:rPr lang="en-US" altLang="ko-KR" sz="1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1100" dirty="0" smtClean="0"/>
              <a:t>해당 </a:t>
            </a:r>
            <a:r>
              <a:rPr lang="ko-KR" altLang="en-US" sz="1100" dirty="0"/>
              <a:t>프로젝트가 발달장애인 당사자</a:t>
            </a:r>
            <a:r>
              <a:rPr lang="en-US" altLang="ko-KR" sz="1100" dirty="0"/>
              <a:t>, </a:t>
            </a:r>
            <a:r>
              <a:rPr lang="ko-KR" altLang="en-US" sz="1100" dirty="0"/>
              <a:t>발달장애인 고용기업</a:t>
            </a:r>
            <a:r>
              <a:rPr lang="en-US" altLang="ko-KR" sz="1100" dirty="0"/>
              <a:t>, </a:t>
            </a:r>
            <a:r>
              <a:rPr lang="ko-KR" altLang="en-US" sz="1100" dirty="0"/>
              <a:t>발달장애인을 위한 사회 시스템에 좋은 영향을 주는가</a:t>
            </a:r>
            <a:r>
              <a:rPr lang="en-US" altLang="ko-KR" sz="1100" dirty="0"/>
              <a:t>? </a:t>
            </a:r>
            <a:endParaRPr lang="en-US" altLang="ko-KR" sz="1100" dirty="0" smtClean="0"/>
          </a:p>
          <a:p>
            <a:pPr fontAlgn="base"/>
            <a:r>
              <a:rPr lang="en-US" altLang="ko-KR" sz="1100" dirty="0"/>
              <a:t/>
            </a:r>
            <a:br>
              <a:rPr lang="en-US" altLang="ko-KR" sz="1100" dirty="0"/>
            </a:br>
            <a:r>
              <a:rPr lang="en-US" altLang="ko-KR" sz="1100" dirty="0" smtClean="0"/>
              <a:t>- </a:t>
            </a:r>
            <a:r>
              <a:rPr lang="ko-KR" altLang="en-US" sz="1100" dirty="0" smtClean="0"/>
              <a:t>프로젝트의 </a:t>
            </a:r>
            <a:r>
              <a:rPr lang="ko-KR" altLang="en-US" sz="1100" dirty="0" err="1"/>
              <a:t>효과성</a:t>
            </a:r>
            <a:r>
              <a:rPr lang="en-US" altLang="ko-KR" sz="1100" dirty="0"/>
              <a:t>/</a:t>
            </a:r>
            <a:r>
              <a:rPr lang="ko-KR" altLang="en-US" sz="1100" dirty="0"/>
              <a:t>효율성 </a:t>
            </a:r>
            <a:r>
              <a:rPr lang="en-US" altLang="ko-KR" sz="1100" dirty="0"/>
              <a:t>: </a:t>
            </a:r>
            <a:r>
              <a:rPr lang="ko-KR" altLang="en-US" sz="1100" dirty="0"/>
              <a:t>기존 대안보다 효과적이고 효율적으로 문제를 해결할 수 있는가</a:t>
            </a:r>
            <a:r>
              <a:rPr lang="en-US" altLang="ko-KR" sz="1100" dirty="0"/>
              <a:t>?</a:t>
            </a:r>
            <a:endParaRPr lang="ko-KR" altLang="en-US" sz="1100" dirty="0"/>
          </a:p>
          <a:p>
            <a:pPr fontAlgn="base"/>
            <a:r>
              <a:rPr lang="en-US" altLang="ko-KR" sz="1100" dirty="0" smtClean="0"/>
              <a:t>- </a:t>
            </a:r>
            <a:r>
              <a:rPr lang="ko-KR" altLang="en-US" sz="1100" dirty="0" smtClean="0"/>
              <a:t>지속가능성 </a:t>
            </a:r>
            <a:r>
              <a:rPr lang="en-US" altLang="ko-KR" sz="1100" dirty="0"/>
              <a:t>: </a:t>
            </a:r>
            <a:r>
              <a:rPr lang="ko-KR" altLang="en-US" sz="1100" dirty="0"/>
              <a:t>프로젝트를 통해 도출되는 성과가 </a:t>
            </a:r>
            <a:r>
              <a:rPr lang="ko-KR" altLang="en-US" sz="1100" dirty="0" err="1"/>
              <a:t>지속가능하게</a:t>
            </a:r>
            <a:r>
              <a:rPr lang="ko-KR" altLang="en-US" sz="1100" dirty="0"/>
              <a:t> 영향력을 발휘할 수 있는가</a:t>
            </a:r>
            <a:r>
              <a:rPr lang="en-US" altLang="ko-KR" sz="1100" dirty="0"/>
              <a:t>?</a:t>
            </a:r>
            <a:endParaRPr lang="ko-KR" altLang="en-US" sz="1100" dirty="0"/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endParaRPr lang="en-US" altLang="ko-KR" sz="1100" dirty="0"/>
          </a:p>
        </p:txBody>
      </p:sp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31730" y="54617"/>
            <a:ext cx="891227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5</a:t>
            </a:r>
            <a:r>
              <a:rPr lang="ko-KR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.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기대 산출물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(Output)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및 </a:t>
            </a:r>
            <a:r>
              <a:rPr lang="ko-KR" altLang="en-US" sz="2400" b="1" dirty="0" err="1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임팩트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(Impact) 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</a:t>
            </a:r>
            <a:r>
              <a:rPr lang="ko-KR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최대 </a:t>
            </a:r>
            <a:r>
              <a:rPr lang="en-US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2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page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+mn-ea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757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7035" y="852380"/>
            <a:ext cx="8618019" cy="48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[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가이드</a:t>
            </a: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]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프로젝트를 </a:t>
            </a:r>
            <a:r>
              <a:rPr lang="ko-KR" altLang="ko-KR" sz="1100" b="1" dirty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성공적으로 실행하기 위한 </a:t>
            </a:r>
            <a:r>
              <a:rPr lang="ko-KR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전략은 </a:t>
            </a:r>
            <a:r>
              <a:rPr lang="ko-KR" altLang="ko-KR" sz="1100" b="1" dirty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무엇인지 설명해주십시오</a:t>
            </a:r>
            <a:r>
              <a:rPr lang="ko-KR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.</a:t>
            </a: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 (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집합적 </a:t>
            </a:r>
            <a:r>
              <a:rPr lang="ko-KR" altLang="en-US" sz="1100" b="1" dirty="0" err="1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임팩트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 수행체계</a:t>
            </a:r>
            <a:r>
              <a:rPr lang="en-US" altLang="ko-KR" sz="1100" b="1" dirty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, </a:t>
            </a:r>
            <a:r>
              <a:rPr lang="ko-KR" altLang="en-US" sz="1100" b="1" dirty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성과 </a:t>
            </a:r>
            <a:r>
              <a:rPr lang="ko-KR" altLang="en-US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관리 방안 포함</a:t>
            </a:r>
            <a:r>
              <a:rPr lang="en-US" altLang="ko-KR" sz="1100" b="1" dirty="0" smtClean="0">
                <a:solidFill>
                  <a:srgbClr val="808080"/>
                </a:solidFill>
                <a:latin typeface="+mn-ea"/>
                <a:cs typeface="맑은 고딕" panose="020B0503020000020004" pitchFamily="50" charset="-127"/>
              </a:rPr>
              <a:t>)</a:t>
            </a:r>
            <a:endParaRPr lang="ko-KR" altLang="ko-KR" sz="1100" dirty="0">
              <a:solidFill>
                <a:srgbClr val="000000"/>
              </a:solidFill>
              <a:latin typeface="+mn-ea"/>
              <a:cs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7036" y="54617"/>
            <a:ext cx="887696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6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.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프로젝트 실행 전략 및 수행체계 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</a:t>
            </a:r>
            <a:r>
              <a:rPr lang="ko-KR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최대 </a:t>
            </a:r>
            <a:r>
              <a:rPr lang="en-US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2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page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+mn-ea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892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7036" y="854509"/>
            <a:ext cx="8626111" cy="676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[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가이드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] </a:t>
            </a:r>
          </a:p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ko-KR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프로젝트 실행 계획 및 일정 (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프로젝트 </a:t>
            </a:r>
            <a:r>
              <a:rPr lang="ko-KR" altLang="en-US" sz="11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진행기간</a:t>
            </a:r>
            <a:r>
              <a:rPr lang="en-US" altLang="ko-KR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 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(5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월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~10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월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), </a:t>
            </a:r>
            <a:r>
              <a:rPr lang="ko-KR" altLang="ko-KR" sz="11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성과공유회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 (11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월 중</a:t>
            </a:r>
            <a:r>
              <a:rPr lang="ko-KR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 이내)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)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및 프로젝트 지원 이후 계획에 대해 구체적인 정보를 담아서 설명해주십시오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cs typeface="맑은 고딕" panose="020B0503020000020004" pitchFamily="50" charset="-127"/>
              </a:rPr>
              <a:t>. </a:t>
            </a:r>
            <a:r>
              <a:rPr lang="ko-KR" altLang="ko-KR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0" y="0"/>
            <a:ext cx="9144000" cy="626301"/>
          </a:xfrm>
          <a:prstGeom prst="rect">
            <a:avLst/>
          </a:prstGeom>
          <a:solidFill>
            <a:srgbClr val="009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7036" y="54617"/>
            <a:ext cx="887696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  <a:tab pos="6400800" algn="l"/>
                <a:tab pos="6629400" algn="l"/>
                <a:tab pos="6858000" algn="l"/>
                <a:tab pos="7086600" algn="l"/>
                <a:tab pos="7315200" algn="l"/>
              </a:tabLst>
            </a:pPr>
            <a:r>
              <a:rPr lang="en-US" altLang="ko-KR" sz="24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7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.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프로젝트 실행 계획 및 일정 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(</a:t>
            </a:r>
            <a:r>
              <a:rPr lang="ko-KR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최대 </a:t>
            </a:r>
            <a:r>
              <a:rPr lang="en-US" altLang="ko-KR" sz="1200" b="1" dirty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1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 Unicode MS" panose="020B0604020202020204" pitchFamily="50" charset="-127"/>
              </a:rPr>
              <a:t> page</a:t>
            </a:r>
            <a:r>
              <a:rPr lang="ko-KR" altLang="ko-KR" sz="1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endParaRPr lang="ko-KR" altLang="ko-KR" sz="1200" dirty="0">
              <a:solidFill>
                <a:schemeClr val="bg1"/>
              </a:solidFill>
              <a:latin typeface="+mn-ea"/>
              <a:cs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75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630</TotalTime>
  <Words>540</Words>
  <Application>Microsoft Office PowerPoint</Application>
  <PresentationFormat>화면 슬라이드 쇼(4:3)</PresentationFormat>
  <Paragraphs>113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7" baseType="lpstr">
      <vt:lpstr>Arial Unicode MS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EUNJIN</dc:creator>
  <cp:lastModifiedBy>mysc17</cp:lastModifiedBy>
  <cp:revision>32</cp:revision>
  <dcterms:created xsi:type="dcterms:W3CDTF">2018-03-28T00:46:00Z</dcterms:created>
  <dcterms:modified xsi:type="dcterms:W3CDTF">2019-03-14T02:58:10Z</dcterms:modified>
</cp:coreProperties>
</file>