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5" r:id="rId4"/>
    <p:sldId id="276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78" r:id="rId15"/>
    <p:sldId id="270" r:id="rId16"/>
    <p:sldId id="274" r:id="rId17"/>
  </p:sldIdLst>
  <p:sldSz cx="9144000" cy="6858000" type="screen4x3"/>
  <p:notesSz cx="6769100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00"/>
    <a:srgbClr val="50B648"/>
    <a:srgbClr val="003574"/>
    <a:srgbClr val="003173"/>
    <a:srgbClr val="00A651"/>
    <a:srgbClr val="FFFFFF"/>
    <a:srgbClr val="144380"/>
    <a:srgbClr val="073777"/>
    <a:srgbClr val="003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8961" autoAdjust="0"/>
  </p:normalViewPr>
  <p:slideViewPr>
    <p:cSldViewPr>
      <p:cViewPr varScale="1">
        <p:scale>
          <a:sx n="87" d="100"/>
          <a:sy n="87" d="100"/>
        </p:scale>
        <p:origin x="122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2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74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66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31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22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56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56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6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76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4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F413-27F0-435E-9E98-AF8BBE47F82D}" type="datetimeFigureOut">
              <a:rPr lang="ko-KR" altLang="en-US" smtClean="0"/>
              <a:pPr/>
              <a:t>2018-03-20 Tue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C99C-6108-4203-AF74-2E118AD4FB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5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mpact@honghapvalley.org" TargetMode="External"/><Relationship Id="rId2" Type="http://schemas.openxmlformats.org/officeDocument/2006/relationships/hyperlink" Target="http://apply.honghapvalley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1258" r="11622" b="11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15616" y="1766694"/>
            <a:ext cx="6912768" cy="2892565"/>
          </a:xfrm>
          <a:prstGeom prst="rect">
            <a:avLst/>
          </a:prstGeom>
          <a:noFill/>
          <a:ln w="57150">
            <a:solidFill>
              <a:srgbClr val="00E6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25342" y="2060848"/>
            <a:ext cx="609333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-Good social </a:t>
            </a:r>
            <a:r>
              <a:rPr lang="ko-KR" altLang="en-US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창업지원 프로그램</a:t>
            </a:r>
            <a:r>
              <a:rPr lang="en-US" altLang="ko-KR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</a:t>
            </a:r>
          </a:p>
          <a:p>
            <a:pPr algn="ctr"/>
            <a:r>
              <a:rPr lang="en-US" altLang="ko-KR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IT·</a:t>
            </a:r>
            <a:r>
              <a:rPr lang="ko-KR" altLang="en-US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디지털 기반</a:t>
            </a:r>
            <a:endParaRPr lang="en-US" altLang="ko-KR" sz="2800" dirty="0">
              <a:solidFill>
                <a:srgbClr val="00E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8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사회적 임팩트를 창출하는 기업</a:t>
            </a:r>
            <a:endParaRPr lang="en-US" altLang="ko-KR" sz="3000" dirty="0">
              <a:solidFill>
                <a:srgbClr val="00E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5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발굴 </a:t>
            </a:r>
            <a:r>
              <a:rPr lang="en-US" altLang="ko-KR" sz="35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35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증진 프로그램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5070" y="4201343"/>
            <a:ext cx="5213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Education – Incubating</a:t>
            </a:r>
            <a:r>
              <a:rPr lang="ko-KR" altLang="en-US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>
                <a:solidFill>
                  <a:schemeClr val="bg1"/>
                </a:solidFill>
              </a:rPr>
              <a:t>/ Mentoring – Accelerating / Platform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439" y="1766694"/>
            <a:ext cx="261610" cy="2892565"/>
            <a:chOff x="-439" y="1766694"/>
            <a:chExt cx="261610" cy="2892565"/>
          </a:xfrm>
        </p:grpSpPr>
        <p:sp>
          <p:nvSpPr>
            <p:cNvPr id="3" name="직사각형 2"/>
            <p:cNvSpPr/>
            <p:nvPr/>
          </p:nvSpPr>
          <p:spPr>
            <a:xfrm>
              <a:off x="4605" y="1766694"/>
              <a:ext cx="251520" cy="2892565"/>
            </a:xfrm>
            <a:prstGeom prst="rect">
              <a:avLst/>
            </a:prstGeom>
            <a:solidFill>
              <a:srgbClr val="00E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906938" y="3013542"/>
              <a:ext cx="20746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err="1"/>
                <a:t>Honghap</a:t>
              </a:r>
              <a:r>
                <a:rPr lang="en-US" altLang="ko-KR" sz="1100" b="1" dirty="0"/>
                <a:t> Valley Foundation</a:t>
              </a:r>
              <a:endParaRPr lang="ko-KR" alt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352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단계</a:t>
            </a:r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기업 발굴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KMA1D1FEAF"/>
          <p:cNvSpPr>
            <a:spLocks noChangeArrowheads="1"/>
          </p:cNvSpPr>
          <p:nvPr/>
        </p:nvSpPr>
        <p:spPr bwMode="ltGray">
          <a:xfrm>
            <a:off x="6676550" y="2717800"/>
            <a:ext cx="1913486" cy="1782266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" name="KMA1D1FEAF"/>
          <p:cNvSpPr>
            <a:spLocks noChangeArrowheads="1"/>
          </p:cNvSpPr>
          <p:nvPr/>
        </p:nvSpPr>
        <p:spPr bwMode="ltGray">
          <a:xfrm>
            <a:off x="472689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rgbClr val="33CC3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1" name="KMA1D1FEAF"/>
          <p:cNvSpPr>
            <a:spLocks noChangeArrowheads="1"/>
          </p:cNvSpPr>
          <p:nvPr/>
        </p:nvSpPr>
        <p:spPr bwMode="ltGray">
          <a:xfrm>
            <a:off x="2777239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KMA1D1FEAF"/>
          <p:cNvSpPr>
            <a:spLocks noChangeArrowheads="1"/>
          </p:cNvSpPr>
          <p:nvPr/>
        </p:nvSpPr>
        <p:spPr bwMode="ltGray">
          <a:xfrm>
            <a:off x="82758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1920" y="1110520"/>
            <a:ext cx="1363884" cy="1363884"/>
            <a:chOff x="3317175" y="1536226"/>
            <a:chExt cx="1363884" cy="1363884"/>
          </a:xfrm>
        </p:grpSpPr>
        <p:sp>
          <p:nvSpPr>
            <p:cNvPr id="42" name="타원 41"/>
            <p:cNvSpPr/>
            <p:nvPr/>
          </p:nvSpPr>
          <p:spPr>
            <a:xfrm>
              <a:off x="3317175" y="1536226"/>
              <a:ext cx="1363884" cy="13638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noFill/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50" name="Picture 4" descr="D:\_중요폴더\Desktop\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7140" r="13138" b="7142"/>
            <a:stretch/>
          </p:blipFill>
          <p:spPr bwMode="auto">
            <a:xfrm>
              <a:off x="3723589" y="1752217"/>
              <a:ext cx="721852" cy="951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882871" y="3098343"/>
            <a:ext cx="175224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온라인 홍보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오프라인 홍보</a:t>
            </a: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(1/1~3/25)</a:t>
            </a:r>
            <a:endParaRPr lang="ko-KR" altLang="en-US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2806" y="3098343"/>
            <a:ext cx="1422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온라인접수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및 선발 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(~3/31)</a:t>
            </a:r>
            <a:endParaRPr lang="ko-KR" altLang="en-US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3318" y="3246075"/>
            <a:ext cx="16230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 기업보육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(4/1~6/30)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05105" y="3246075"/>
            <a:ext cx="162733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 기업 보육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(7/7~10/31)</a:t>
            </a:r>
            <a:endParaRPr lang="ko-KR" altLang="en-US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1600" y="5085184"/>
            <a:ext cx="7618436" cy="1296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50917" y="4797152"/>
            <a:ext cx="2088232" cy="360040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기업발굴 방안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2289" y="5243891"/>
            <a:ext cx="5543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설명회를 통한 오프라인 홍보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온라인 홍보를 통한 프로그램 인지도 상승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가능성 높은 기업에 대한 직접 연결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자체 선발 기준표에 기준 서면평가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대면평가 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개 기업 발굴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D:\_중요폴더\Desktop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88" y="5890525"/>
            <a:ext cx="344692" cy="3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중요폴더\Desktop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14" y="5868979"/>
            <a:ext cx="387557" cy="3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_중요폴더\Desktop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35" y="5866805"/>
            <a:ext cx="391881" cy="3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8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타원 24"/>
          <p:cNvSpPr/>
          <p:nvPr/>
        </p:nvSpPr>
        <p:spPr>
          <a:xfrm>
            <a:off x="3860001" y="1102726"/>
            <a:ext cx="1363884" cy="13638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0">
            <a:noFill/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pic>
        <p:nvPicPr>
          <p:cNvPr id="26" name="Picture 5" descr="D:\_중요폴더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7" y="1393486"/>
            <a:ext cx="890469" cy="8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단계</a:t>
            </a:r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기업 증진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KMA1D1FEAF"/>
          <p:cNvSpPr>
            <a:spLocks noChangeArrowheads="1"/>
          </p:cNvSpPr>
          <p:nvPr/>
        </p:nvSpPr>
        <p:spPr bwMode="ltGray">
          <a:xfrm>
            <a:off x="6676550" y="2717800"/>
            <a:ext cx="1913486" cy="17822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" name="KMA1D1FEAF"/>
          <p:cNvSpPr>
            <a:spLocks noChangeArrowheads="1"/>
          </p:cNvSpPr>
          <p:nvPr/>
        </p:nvSpPr>
        <p:spPr bwMode="ltGray">
          <a:xfrm>
            <a:off x="472689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rgbClr val="00206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1" name="KMA1D1FEAF"/>
          <p:cNvSpPr>
            <a:spLocks noChangeArrowheads="1"/>
          </p:cNvSpPr>
          <p:nvPr/>
        </p:nvSpPr>
        <p:spPr bwMode="ltGray">
          <a:xfrm>
            <a:off x="2777239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KMA1D1FEAF"/>
          <p:cNvSpPr>
            <a:spLocks noChangeArrowheads="1"/>
          </p:cNvSpPr>
          <p:nvPr/>
        </p:nvSpPr>
        <p:spPr bwMode="ltGray">
          <a:xfrm>
            <a:off x="82758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rgbClr val="33CC3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2871" y="3068960"/>
            <a:ext cx="1752249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멘토링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</a:rPr>
              <a:t>법률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</a:rPr>
              <a:t>회계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</a:rPr>
              <a:t>사업 모델링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</a:rPr>
              <a:t>영업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</a:rPr>
              <a:t>마케팅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2806" y="3068960"/>
            <a:ext cx="1422153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엑셀러레이팅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세미나 교육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카테고리 연결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선배기업 </a:t>
            </a:r>
            <a:r>
              <a:rPr lang="ko-KR" altLang="en-US" sz="1400" dirty="0" err="1">
                <a:solidFill>
                  <a:schemeClr val="bg1"/>
                </a:solidFill>
                <a:latin typeface="+mj-ea"/>
                <a:ea typeface="+mj-ea"/>
              </a:rPr>
              <a:t>매칭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3318" y="3068960"/>
            <a:ext cx="162309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네트워킹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관련 기관 미팅</a:t>
            </a: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1:1 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연결</a:t>
            </a: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매월 이벤트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5105" y="3068960"/>
            <a:ext cx="1627335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주간 </a:t>
            </a:r>
            <a:r>
              <a:rPr lang="ko-KR" altLang="en-US" sz="1600" b="1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워크샵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기업 성장 증진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매주 </a:t>
            </a:r>
            <a:r>
              <a:rPr lang="ko-KR" altLang="en-US" sz="1400" dirty="0" err="1">
                <a:solidFill>
                  <a:schemeClr val="bg1"/>
                </a:solidFill>
                <a:latin typeface="+mj-ea"/>
                <a:ea typeface="+mj-ea"/>
              </a:rPr>
              <a:t>멘토</a:t>
            </a:r>
            <a:r>
              <a:rPr lang="ko-KR" altLang="en-US" sz="1400" dirty="0">
                <a:solidFill>
                  <a:schemeClr val="bg1"/>
                </a:solidFill>
                <a:latin typeface="+mj-ea"/>
                <a:ea typeface="+mj-ea"/>
              </a:rPr>
              <a:t> 보고</a:t>
            </a:r>
            <a:endParaRPr lang="en-US" altLang="ko-KR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+mj-ea"/>
                <a:ea typeface="+mj-ea"/>
              </a:rPr>
              <a:t>CHECK LIST</a:t>
            </a:r>
            <a:endParaRPr lang="ko-KR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1600" y="5085184"/>
            <a:ext cx="7618436" cy="1296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50917" y="4797152"/>
            <a:ext cx="2088232" cy="360040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기업증진 방안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2289" y="5243891"/>
            <a:ext cx="55430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멘토링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5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개 영역에 걸친 각 주 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회 이상의 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멘토링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엑셀러레이팅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가속화 방법을 통한 기업 역량 증진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네트워팅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관련 기업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관련 기관과 연결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워크샵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매주 확인 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틍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 통한 기업 자체적인 성장 동력 확보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7" name="Picture 2" descr="D:\_중요폴더\Desktop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88" y="5890525"/>
            <a:ext cx="344692" cy="3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_중요폴더\Desktop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14" y="5868979"/>
            <a:ext cx="387557" cy="3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_중요폴더\Desktop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35" y="5866805"/>
            <a:ext cx="391881" cy="3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1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860001" y="1102726"/>
            <a:ext cx="1363884" cy="1363884"/>
            <a:chOff x="5999324" y="1393486"/>
            <a:chExt cx="1363884" cy="1363884"/>
          </a:xfrm>
        </p:grpSpPr>
        <p:sp>
          <p:nvSpPr>
            <p:cNvPr id="22" name="타원 21"/>
            <p:cNvSpPr/>
            <p:nvPr/>
          </p:nvSpPr>
          <p:spPr>
            <a:xfrm>
              <a:off x="5999324" y="1393486"/>
              <a:ext cx="1363884" cy="13638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noFill/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pic>
          <p:nvPicPr>
            <p:cNvPr id="38" name="Picture 6" descr="D:\_중요폴더\Desktop\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778" y="1636618"/>
              <a:ext cx="872976" cy="87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단계</a:t>
            </a:r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활성화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KMA1D1FEAF"/>
          <p:cNvSpPr>
            <a:spLocks noChangeArrowheads="1"/>
          </p:cNvSpPr>
          <p:nvPr/>
        </p:nvSpPr>
        <p:spPr bwMode="ltGray">
          <a:xfrm>
            <a:off x="556379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1" name="KMA1D1FEAF"/>
          <p:cNvSpPr>
            <a:spLocks noChangeArrowheads="1"/>
          </p:cNvSpPr>
          <p:nvPr/>
        </p:nvSpPr>
        <p:spPr bwMode="ltGray">
          <a:xfrm>
            <a:off x="3614139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rgbClr val="33CC3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KMA1D1FEAF"/>
          <p:cNvSpPr>
            <a:spLocks noChangeArrowheads="1"/>
          </p:cNvSpPr>
          <p:nvPr/>
        </p:nvSpPr>
        <p:spPr bwMode="ltGray">
          <a:xfrm>
            <a:off x="1664484" y="2717800"/>
            <a:ext cx="2248566" cy="1782266"/>
          </a:xfrm>
          <a:prstGeom prst="rightArrowCallout">
            <a:avLst>
              <a:gd name="adj1" fmla="val 23031"/>
              <a:gd name="adj2" fmla="val 25000"/>
              <a:gd name="adj3" fmla="val 12695"/>
              <a:gd name="adj4" fmla="val 84741"/>
            </a:avLst>
          </a:prstGeom>
          <a:solidFill>
            <a:srgbClr val="00206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7200" tIns="97200" rIns="98082" bIns="97200"/>
          <a:lstStyle/>
          <a:p>
            <a:pPr>
              <a:buSzPct val="80000"/>
              <a:buFont typeface="Marlett" pitchFamily="2" charset="2"/>
              <a:buChar char="i"/>
              <a:defRPr/>
            </a:pPr>
            <a:endParaRPr lang="ko-KR" altLang="ko-KR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9771" y="3068960"/>
            <a:ext cx="175224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최종 선발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최대 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개팀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4724" y="3068960"/>
            <a:ext cx="16740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지분 투자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기업별 차별 투자</a:t>
            </a:r>
            <a:r>
              <a:rPr lang="en-US" altLang="ko-KR" sz="12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71600" y="5085184"/>
            <a:ext cx="7618436" cy="1296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50917" y="4797152"/>
            <a:ext cx="2088232" cy="360040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활성화 방안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2289" y="5243891"/>
            <a:ext cx="55430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최종선발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5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</a:rPr>
              <a:t>개팀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지분 투자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기업별 차등 투자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기수 별 운영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</a:rPr>
              <a:t>선배 기업과 후배 기업의 연대감 형성으로 지속가능성 확보</a:t>
            </a:r>
            <a:endParaRPr lang="en-US" altLang="ko-KR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7" name="Picture 2" descr="D:\_중요폴더\Desktop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88" y="5890525"/>
            <a:ext cx="344692" cy="3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_중요폴더\Desktop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14" y="5868979"/>
            <a:ext cx="387557" cy="3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_중요폴더\Desktop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35" y="5866805"/>
            <a:ext cx="391881" cy="3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84865" y="3068960"/>
            <a:ext cx="162733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기수 별 운영</a:t>
            </a:r>
            <a:endParaRPr lang="en-US" altLang="ko-KR" sz="1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선배</a:t>
            </a:r>
            <a:r>
              <a:rPr lang="en-US" altLang="ko-KR" sz="1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후배 </a:t>
            </a:r>
            <a:endParaRPr lang="en-US" altLang="ko-KR" sz="1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기업 간 유대</a:t>
            </a:r>
          </a:p>
        </p:txBody>
      </p:sp>
    </p:spTree>
    <p:extLst>
      <p:ext uri="{BB962C8B-B14F-4D97-AF65-F5344CB8AC3E}">
        <p14:creationId xmlns:p14="http://schemas.microsoft.com/office/powerpoint/2010/main" val="234819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평가</a:t>
            </a:r>
            <a:endParaRPr lang="en-US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961151" y="2797144"/>
            <a:ext cx="6712202" cy="90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각형 18"/>
          <p:cNvSpPr/>
          <p:nvPr/>
        </p:nvSpPr>
        <p:spPr>
          <a:xfrm>
            <a:off x="433140" y="2797760"/>
            <a:ext cx="2121801" cy="902368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각형 19"/>
          <p:cNvSpPr/>
          <p:nvPr/>
        </p:nvSpPr>
        <p:spPr>
          <a:xfrm>
            <a:off x="443346" y="2820662"/>
            <a:ext cx="1981199" cy="85245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961151" y="1640698"/>
            <a:ext cx="6712202" cy="90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각형 22"/>
          <p:cNvSpPr/>
          <p:nvPr/>
        </p:nvSpPr>
        <p:spPr>
          <a:xfrm>
            <a:off x="433140" y="1641314"/>
            <a:ext cx="2121801" cy="902368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각형 25"/>
          <p:cNvSpPr/>
          <p:nvPr/>
        </p:nvSpPr>
        <p:spPr>
          <a:xfrm>
            <a:off x="443346" y="1664216"/>
            <a:ext cx="1981199" cy="85245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00B05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961151" y="3967039"/>
            <a:ext cx="6712202" cy="90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각형 27"/>
          <p:cNvSpPr/>
          <p:nvPr/>
        </p:nvSpPr>
        <p:spPr>
          <a:xfrm>
            <a:off x="433140" y="3967655"/>
            <a:ext cx="2121801" cy="902368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각형 28"/>
          <p:cNvSpPr/>
          <p:nvPr/>
        </p:nvSpPr>
        <p:spPr>
          <a:xfrm>
            <a:off x="443346" y="3990557"/>
            <a:ext cx="1981199" cy="85245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961151" y="5123486"/>
            <a:ext cx="6712202" cy="90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각형 30"/>
          <p:cNvSpPr/>
          <p:nvPr/>
        </p:nvSpPr>
        <p:spPr>
          <a:xfrm>
            <a:off x="433140" y="5124102"/>
            <a:ext cx="2121801" cy="902368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각형 31"/>
          <p:cNvSpPr/>
          <p:nvPr/>
        </p:nvSpPr>
        <p:spPr>
          <a:xfrm>
            <a:off x="443346" y="5147004"/>
            <a:ext cx="1981199" cy="85245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572770" y="1774557"/>
            <a:ext cx="60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10</a:t>
            </a:r>
            <a:r>
              <a:rPr lang="ko-KR" altLang="en-US" sz="1600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개의 선발 기업</a:t>
            </a:r>
            <a:endParaRPr lang="en-US" altLang="ko-KR" sz="1600" dirty="0">
              <a:solidFill>
                <a:srgbClr val="00E668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400" dirty="0">
              <a:solidFill>
                <a:schemeClr val="tx1">
                  <a:lumMod val="65000"/>
                  <a:lumOff val="3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  <a:cs typeface="Arial" pitchFamily="34" charset="0"/>
            </a:endParaRPr>
          </a:p>
          <a:p>
            <a:r>
              <a:rPr lang="ko-KR" altLang="en-US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숨어있는 기업을 발굴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하고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데뷔하려는 목적을 가진다</a:t>
            </a:r>
            <a:endParaRPr lang="ko-KR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922" y="1770600"/>
            <a:ext cx="11913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발굴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2856" y="2204864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1100" b="1" spc="-150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ko-KR" altLang="en-US" sz="1100" b="1" spc="-150" dirty="0">
                <a:solidFill>
                  <a:schemeClr val="bg1"/>
                </a:solidFill>
                <a:latin typeface="+mj-ea"/>
                <a:ea typeface="+mj-ea"/>
              </a:rPr>
              <a:t>개 기업</a:t>
            </a:r>
            <a:endParaRPr lang="en-US" altLang="ko-KR" sz="1100" b="1" spc="-150" dirty="0">
              <a:ln w="1270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9922" y="2927047"/>
            <a:ext cx="11913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증진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2758" y="3311406"/>
            <a:ext cx="979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1100" b="1" spc="-150" dirty="0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ko-KR" altLang="en-US" sz="1100" b="1" spc="-150" dirty="0">
                <a:solidFill>
                  <a:schemeClr val="bg1"/>
                </a:solidFill>
                <a:latin typeface="+mj-ea"/>
                <a:ea typeface="+mj-ea"/>
              </a:rPr>
              <a:t>주 양성 코스</a:t>
            </a:r>
            <a:endParaRPr lang="en-US" altLang="ko-KR" sz="1100" b="1" spc="-150" dirty="0">
              <a:ln w="1270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240" y="4096941"/>
            <a:ext cx="14927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활성화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8554" y="4535542"/>
            <a:ext cx="720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1100" b="1" spc="-15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디분</a:t>
            </a:r>
            <a:r>
              <a:rPr lang="ko-KR" altLang="en-US" sz="1100" b="1" spc="-15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 투자</a:t>
            </a:r>
            <a:r>
              <a:rPr lang="en-US" altLang="ko-KR" sz="1100" b="1" spc="-15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,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4169" y="5253388"/>
            <a:ext cx="1782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400" b="1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지속가능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686" y="5687670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1100" b="1" spc="-150" dirty="0">
                <a:solidFill>
                  <a:schemeClr val="bg1"/>
                </a:solidFill>
                <a:latin typeface="+mj-ea"/>
                <a:ea typeface="+mj-ea"/>
              </a:rPr>
              <a:t>프로그램 인지도 상승</a:t>
            </a:r>
            <a:endParaRPr lang="en-US" altLang="ko-KR" sz="1100" b="1" spc="-150" dirty="0">
              <a:ln w="1270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72770" y="2924944"/>
            <a:ext cx="60602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10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개 기업</a:t>
            </a:r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결선은 </a:t>
            </a:r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5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개 기업의 </a:t>
            </a:r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500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시간 교육</a:t>
            </a:r>
            <a:endParaRPr lang="en-US" altLang="ko-KR" sz="500" dirty="0">
              <a:solidFill>
                <a:srgbClr val="00E668"/>
              </a:solidFill>
              <a:latin typeface="Adobe 고딕 Std B" panose="020B0800000000000000" pitchFamily="34" charset="-127"/>
              <a:ea typeface="Adobe 고딕 Std B" panose="020B0800000000000000" pitchFamily="34" charset="-127"/>
              <a:cs typeface="Arial" pitchFamily="34" charset="0"/>
            </a:endParaRPr>
          </a:p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7/7</a:t>
            </a:r>
            <a:r>
              <a:rPr lang="ko-KR" altLang="en-US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일 본선 데뷔 발표</a:t>
            </a:r>
            <a:endParaRPr lang="ko-KR" altLang="en-US" sz="1200" b="1" dirty="0">
              <a:solidFill>
                <a:srgbClr val="33CC33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72770" y="5188508"/>
            <a:ext cx="606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정량</a:t>
            </a:r>
            <a:r>
              <a:rPr lang="en-US" altLang="ko-KR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: 2018</a:t>
            </a:r>
            <a:r>
              <a:rPr lang="ko-KR" altLang="en-US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년 </a:t>
            </a:r>
            <a:r>
              <a:rPr lang="en-US" altLang="ko-KR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1</a:t>
            </a:r>
            <a:r>
              <a:rPr lang="ko-KR" altLang="en-US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기를 시작으로 매년 </a:t>
            </a:r>
            <a:r>
              <a:rPr lang="ko-KR" altLang="en-US" sz="1600" dirty="0" err="1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기수별</a:t>
            </a:r>
            <a:r>
              <a:rPr lang="ko-KR" altLang="en-US" sz="1600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 진행</a:t>
            </a:r>
            <a:endParaRPr lang="en-US" altLang="ko-KR" sz="1600" dirty="0">
              <a:solidFill>
                <a:srgbClr val="00E668"/>
              </a:solidFill>
              <a:latin typeface="Adobe 고딕 Std B" panose="020B0800000000000000" pitchFamily="34" charset="-127"/>
              <a:ea typeface="Adobe 고딕 Std B" panose="020B0800000000000000" pitchFamily="34" charset="-127"/>
              <a:cs typeface="Arial" pitchFamily="34" charset="0"/>
            </a:endParaRPr>
          </a:p>
          <a:p>
            <a:endParaRPr lang="en-US" altLang="ko-KR" sz="400" dirty="0">
              <a:solidFill>
                <a:schemeClr val="tx1">
                  <a:lumMod val="65000"/>
                  <a:lumOff val="3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  <a:cs typeface="Arial" pitchFamily="34" charset="0"/>
            </a:endParaRPr>
          </a:p>
          <a:p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정성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: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선배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후배 기업 간의 유대감 형성으로 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교보생명이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 운영하는 프로그램의 가치를 높이고 지속 가능한 프로그램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, </a:t>
            </a:r>
            <a:r>
              <a:rPr lang="ko-KR" altLang="en-US" sz="1200" b="1" dirty="0" err="1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확대성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 높은 프로그램으로 포지셔닝</a:t>
            </a:r>
            <a:endParaRPr lang="ko-KR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8651" y="4096941"/>
            <a:ext cx="60602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5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개 기업</a:t>
            </a:r>
            <a:r>
              <a:rPr lang="en-US" altLang="ko-KR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rgbClr val="00E66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  <a:cs typeface="Arial" pitchFamily="34" charset="0"/>
              </a:rPr>
              <a:t>차별적 투자 </a:t>
            </a:r>
            <a:endParaRPr lang="en-US" altLang="ko-KR" dirty="0">
              <a:solidFill>
                <a:srgbClr val="00E668"/>
              </a:solidFill>
              <a:latin typeface="Adobe 고딕 Std B" panose="020B0800000000000000" pitchFamily="34" charset="-127"/>
              <a:ea typeface="Adobe 고딕 Std B" panose="020B0800000000000000" pitchFamily="34" charset="-127"/>
              <a:cs typeface="Arial" pitchFamily="34" charset="0"/>
            </a:endParaRPr>
          </a:p>
          <a:p>
            <a:r>
              <a:rPr lang="en-US" altLang="ko-KR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11/30</a:t>
            </a:r>
            <a:r>
              <a:rPr lang="ko-KR" altLang="en-US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일 최종 </a:t>
            </a:r>
            <a:r>
              <a:rPr lang="ko-KR" altLang="en-US" sz="1600" b="1" dirty="0" err="1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데모데이</a:t>
            </a:r>
            <a:endParaRPr lang="ko-KR" altLang="en-US" sz="1200" b="1" dirty="0">
              <a:solidFill>
                <a:srgbClr val="33CC3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746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FAQ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27C93F2-735E-400B-BC39-58155DAE0DBC}"/>
              </a:ext>
            </a:extLst>
          </p:cNvPr>
          <p:cNvSpPr/>
          <p:nvPr/>
        </p:nvSpPr>
        <p:spPr>
          <a:xfrm>
            <a:off x="221188" y="1628800"/>
            <a:ext cx="8822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4800" b="1" dirty="0">
              <a:solidFill>
                <a:srgbClr val="FF0000"/>
              </a:solidFill>
            </a:endParaRPr>
          </a:p>
          <a:p>
            <a:pPr algn="ctr"/>
            <a:endParaRPr lang="en-US" altLang="ko-KR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4800" b="1" dirty="0">
                <a:solidFill>
                  <a:srgbClr val="FF0000"/>
                </a:solidFill>
              </a:rPr>
              <a:t>(!) </a:t>
            </a:r>
            <a:r>
              <a:rPr lang="ko-KR" altLang="en-US" sz="4800" b="1" dirty="0">
                <a:solidFill>
                  <a:srgbClr val="FF0000"/>
                </a:solidFill>
              </a:rPr>
              <a:t>별도 한글</a:t>
            </a:r>
            <a:r>
              <a:rPr lang="en-US" altLang="ko-KR" sz="4800" b="1" dirty="0">
                <a:solidFill>
                  <a:srgbClr val="FF0000"/>
                </a:solidFill>
              </a:rPr>
              <a:t> </a:t>
            </a:r>
            <a:r>
              <a:rPr lang="ko-KR" altLang="en-US" sz="4800" b="1" dirty="0">
                <a:solidFill>
                  <a:srgbClr val="FF0000"/>
                </a:solidFill>
              </a:rPr>
              <a:t>첨부파일 참조</a:t>
            </a:r>
          </a:p>
        </p:txBody>
      </p:sp>
    </p:spTree>
    <p:extLst>
      <p:ext uri="{BB962C8B-B14F-4D97-AF65-F5344CB8AC3E}">
        <p14:creationId xmlns:p14="http://schemas.microsoft.com/office/powerpoint/2010/main" val="341609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59631" y="4302141"/>
            <a:ext cx="6895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홍합밸리를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넘어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서울을 넘어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대한민국 전체에 </a:t>
            </a: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스타트업에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대한 문화 형성과 함께 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나눔바른고딕"/>
            </a:endParaRPr>
          </a:p>
          <a:p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자신의 꿈을</a:t>
            </a:r>
            <a:r>
              <a:rPr lang="en-US" altLang="ko-KR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‘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소속감’으로 대체하는 것이 아니라 ‘창조함’으로 느낄 수 있는 사회를 만들어 갈 것 입니다</a:t>
            </a:r>
            <a:r>
              <a:rPr lang="en-US" altLang="ko-KR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. </a:t>
            </a:r>
          </a:p>
          <a:p>
            <a:endParaRPr lang="ko-KR" altLang="en-US" sz="1200" b="1" dirty="0">
              <a:solidFill>
                <a:srgbClr val="00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나눔바른고딕"/>
            </a:endParaRPr>
          </a:p>
          <a:p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한 방울의 </a:t>
            </a: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홍합밸리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잉크가 한국을 열정으로 물들이고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그 열정은 ‘창업국가’ 한국을 넘어 ‘창업’ 그 자체로 나아가길 희망합니다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다른 곳에서 들어온 빛이 자신을 통해서 더 큰 빛으로 뻗어 나가고</a:t>
            </a:r>
            <a:r>
              <a:rPr lang="en-US" altLang="ko-KR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그 빛들을 받아 또 다른 보석들이 빛나는 그물 ‘</a:t>
            </a: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인드라망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’과 같이 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나눔바른고딕"/>
            </a:endParaRPr>
          </a:p>
          <a:p>
            <a:endParaRPr lang="ko-KR" altLang="en-US" sz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나눔바른고딕"/>
            </a:endParaRPr>
          </a:p>
          <a:p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‘</a:t>
            </a:r>
            <a:r>
              <a:rPr lang="ko-KR" altLang="en-US" sz="1400" b="1" dirty="0" err="1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홍합밸리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’는 선배 </a:t>
            </a:r>
            <a:r>
              <a:rPr lang="ko-KR" altLang="en-US" sz="1400" b="1" dirty="0" err="1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스타트업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 기업들이 후배 </a:t>
            </a:r>
            <a:r>
              <a:rPr lang="ko-KR" altLang="en-US" sz="1400" b="1" dirty="0" err="1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스타트업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기업들에게 빛을 주고</a:t>
            </a:r>
            <a:r>
              <a:rPr lang="en-US" altLang="ko-KR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, 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그 후배 </a:t>
            </a:r>
            <a:r>
              <a:rPr lang="ko-KR" altLang="en-US" sz="1400" b="1" dirty="0" err="1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스타트업</a:t>
            </a:r>
            <a:r>
              <a:rPr lang="ko-KR" altLang="en-US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 기업들에게 빛을 물려주는 곳 입니다</a:t>
            </a:r>
            <a:r>
              <a:rPr lang="en-US" altLang="ko-KR" sz="1400" b="1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바른고딕"/>
              </a:rPr>
              <a:t>.</a:t>
            </a:r>
            <a:endParaRPr lang="ko-KR" altLang="en-US" sz="1200" b="1" dirty="0">
              <a:solidFill>
                <a:srgbClr val="00FF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나눔바른고딕"/>
            </a:endParaRPr>
          </a:p>
          <a:p>
            <a:pPr algn="ctr"/>
            <a:endParaRPr lang="ko-KR" altLang="en-US" sz="1200" b="1" dirty="0">
              <a:latin typeface="+mj-ea"/>
              <a:ea typeface="+mj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9525">
            <a:solidFill>
              <a:srgbClr val="00E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E0587506-093E-48B1-AD5C-A7C528C3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895231" cy="24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_중요폴더\Desktop\제목 없음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44" y="1124744"/>
            <a:ext cx="2031423" cy="5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기관 소개</a:t>
            </a:r>
            <a:endParaRPr lang="en-US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89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1258" r="11622" b="11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115616" y="1766694"/>
            <a:ext cx="6912768" cy="2892565"/>
          </a:xfrm>
          <a:prstGeom prst="rect">
            <a:avLst/>
          </a:prstGeom>
          <a:noFill/>
          <a:ln w="57150">
            <a:solidFill>
              <a:srgbClr val="00E6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76024" y="2681044"/>
            <a:ext cx="5791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THANK YOU</a:t>
            </a:r>
            <a:endParaRPr lang="ko-KR" altLang="en-US" sz="7200" dirty="0">
              <a:solidFill>
                <a:srgbClr val="00E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439" y="1766694"/>
            <a:ext cx="261610" cy="2892565"/>
            <a:chOff x="-439" y="1766694"/>
            <a:chExt cx="261610" cy="2892565"/>
          </a:xfrm>
        </p:grpSpPr>
        <p:sp>
          <p:nvSpPr>
            <p:cNvPr id="3" name="직사각형 2"/>
            <p:cNvSpPr/>
            <p:nvPr/>
          </p:nvSpPr>
          <p:spPr>
            <a:xfrm>
              <a:off x="4605" y="1766694"/>
              <a:ext cx="251520" cy="2892565"/>
            </a:xfrm>
            <a:prstGeom prst="rect">
              <a:avLst/>
            </a:prstGeom>
            <a:solidFill>
              <a:srgbClr val="00E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906938" y="3013542"/>
              <a:ext cx="20746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err="1"/>
                <a:t>Honghap</a:t>
              </a:r>
              <a:r>
                <a:rPr lang="en-US" altLang="ko-KR" sz="1100" b="1" dirty="0"/>
                <a:t> Valley Foundation</a:t>
              </a:r>
              <a:endParaRPr lang="ko-KR" altLang="en-US" sz="1100" b="1" dirty="0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49280"/>
            <a:ext cx="2274767" cy="7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34696" y="4437112"/>
            <a:ext cx="20746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err="1">
                <a:solidFill>
                  <a:schemeClr val="bg1"/>
                </a:solidFill>
              </a:rPr>
              <a:t>Honghap</a:t>
            </a:r>
            <a:r>
              <a:rPr lang="en-US" altLang="ko-KR" sz="1100" b="1" dirty="0">
                <a:solidFill>
                  <a:schemeClr val="bg1"/>
                </a:solidFill>
              </a:rPr>
              <a:t> Valley Foundation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7890" y="2063141"/>
            <a:ext cx="5928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지속가능한</a:t>
            </a:r>
            <a:endParaRPr lang="en-US" altLang="ko-KR" sz="3200" dirty="0">
              <a:solidFill>
                <a:srgbClr val="00E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2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사회적 </a:t>
            </a:r>
            <a:r>
              <a:rPr lang="ko-KR" altLang="en-US" sz="3200" dirty="0" err="1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임팩트를</a:t>
            </a:r>
            <a:r>
              <a:rPr lang="ko-KR" altLang="en-US" sz="3200" dirty="0">
                <a:solidFill>
                  <a:srgbClr val="00E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창출하는 기업</a:t>
            </a:r>
            <a:endParaRPr lang="en-US" altLang="ko-KR" sz="3200" dirty="0">
              <a:solidFill>
                <a:srgbClr val="00E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629" y="3205425"/>
            <a:ext cx="4952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기존의 직접 지원은 시민활동가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/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타 재단에서 활발하게 활동 중입니다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다만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예산이 중단되면 사업이 중단되는 문제가 있습니다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</a:t>
            </a:r>
          </a:p>
          <a:p>
            <a:pPr algn="ctr"/>
            <a:endParaRPr lang="en-US" altLang="ko-KR" sz="12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우리는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1200" b="1" dirty="0">
                <a:solidFill>
                  <a:srgbClr val="00E668"/>
                </a:solidFill>
                <a:latin typeface="+mj-ea"/>
                <a:ea typeface="+mj-ea"/>
                <a:cs typeface="Arial" pitchFamily="34" charset="0"/>
              </a:rPr>
              <a:t>소비에서 가치 창출로 패러다임을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이동시켜서</a:t>
            </a:r>
            <a:r>
              <a:rPr lang="ko-KR" altLang="en-US" sz="12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200" b="1" dirty="0" err="1">
                <a:solidFill>
                  <a:srgbClr val="00E668"/>
                </a:solidFill>
                <a:latin typeface="+mj-ea"/>
                <a:ea typeface="+mj-ea"/>
                <a:cs typeface="Arial" pitchFamily="34" charset="0"/>
              </a:rPr>
              <a:t>지속가능한</a:t>
            </a:r>
            <a:r>
              <a:rPr lang="ko-KR" altLang="en-US" sz="1200" b="1" dirty="0">
                <a:solidFill>
                  <a:srgbClr val="00E668"/>
                </a:solidFill>
                <a:latin typeface="+mj-ea"/>
                <a:ea typeface="+mj-ea"/>
                <a:cs typeface="Arial" pitchFamily="34" charset="0"/>
              </a:rPr>
              <a:t> 사회적 문제 해결 </a:t>
            </a:r>
            <a:r>
              <a:rPr lang="ko-KR" altLang="en-US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방안을 제시합니다</a:t>
            </a:r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</a:t>
            </a:r>
          </a:p>
          <a:p>
            <a:pPr algn="ctr"/>
            <a:endParaRPr lang="ko-KR" altLang="en-US" sz="1200" b="1" dirty="0">
              <a:latin typeface="+mj-ea"/>
              <a:ea typeface="+mj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9525">
            <a:solidFill>
              <a:srgbClr val="00E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0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대상 및 조건</a:t>
            </a:r>
            <a:endParaRPr lang="en-US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C47E0CA-4128-460B-9A82-EA094C39F1C7}"/>
              </a:ext>
            </a:extLst>
          </p:cNvPr>
          <p:cNvSpPr/>
          <p:nvPr/>
        </p:nvSpPr>
        <p:spPr>
          <a:xfrm>
            <a:off x="-5102" y="-235868"/>
            <a:ext cx="920671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&lt;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대상 및 목적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&gt;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예비창업자들 및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투자지원이 아직 이루어지지 않은 기업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팀원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명 이상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들 중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다음 조건에 해당하는 팀들을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엑셀러레이팅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후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투자지원을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가치평가 후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5%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미만 투자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진행 예정</a:t>
            </a: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투자가 이루어졌다면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새아이템으로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새법인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설립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목적하에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지원가능</a:t>
            </a:r>
            <a:b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조건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1.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교육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금융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보건 중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가지 이상 키워드를 지녔으며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웹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앱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ICT, IoT,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인공지능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블록체인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기타 플랫폼 기술 등과 결합한 아이템</a:t>
            </a:r>
          </a:p>
          <a:p>
            <a:b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(*)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조건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을 충족하며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다음 조건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의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하부 조건에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가지라도 해당하는 법인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인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이상팀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혹은 예비창업자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인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이상팀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조건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2.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(1)2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인 이상 구성원 예비창업자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(2)2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인 이상 구성원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고용여부상관없음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이 있는 사업자등록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년이상법인</a:t>
            </a: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단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협약 종료 이전에 </a:t>
            </a:r>
            <a:r>
              <a:rPr lang="en-US" altLang="ko-KR" b="1" dirty="0"/>
              <a:t>법</a:t>
            </a:r>
            <a:r>
              <a:rPr lang="ko-KR" altLang="en-US" b="1" dirty="0"/>
              <a:t>인에</a:t>
            </a:r>
            <a:r>
              <a:rPr lang="en-US" altLang="ko-KR" b="1" dirty="0"/>
              <a:t> </a:t>
            </a:r>
            <a:r>
              <a:rPr lang="en-US" altLang="ko-KR" b="1" dirty="0" err="1"/>
              <a:t>팀원</a:t>
            </a:r>
            <a:r>
              <a:rPr lang="en-US" altLang="ko-KR" b="1" dirty="0"/>
              <a:t> 중 </a:t>
            </a:r>
            <a:r>
              <a:rPr lang="en-US" altLang="ko-KR" b="1" dirty="0" err="1"/>
              <a:t>최소</a:t>
            </a:r>
            <a:r>
              <a:rPr lang="en-US" altLang="ko-KR" b="1" dirty="0"/>
              <a:t> 2인 </a:t>
            </a:r>
            <a:r>
              <a:rPr lang="en-US" altLang="ko-KR" b="1" dirty="0" err="1"/>
              <a:t>이상</a:t>
            </a:r>
            <a:r>
              <a:rPr lang="ko-KR" altLang="en-US" b="1" dirty="0"/>
              <a:t>이 등록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ko-KR" alt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ko-KR" alt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(3)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구성원중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사업자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년 미만 법인 혹은 개인사업자를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등록중에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있지만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 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새아이템을 준비한다면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기존사업자폐업여부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상관없이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예비창업자로 지원가능</a:t>
            </a:r>
          </a:p>
          <a:p>
            <a:endParaRPr lang="ko-KR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5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대상 및 조건</a:t>
            </a:r>
            <a:endParaRPr lang="en-US" altLang="ko-KR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C47E0CA-4128-460B-9A82-EA094C39F1C7}"/>
              </a:ext>
            </a:extLst>
          </p:cNvPr>
          <p:cNvSpPr/>
          <p:nvPr/>
        </p:nvSpPr>
        <p:spPr>
          <a:xfrm>
            <a:off x="-62711" y="620688"/>
            <a:ext cx="920671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필수사항</a:t>
            </a: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모든 지원자들은 협약 종료까지 법인설립 혹은 법인 유지 필요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선발 협약 이전에 강의 및 멘토링 수료 필수조건 있음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강의 및 멘토링위치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재단법인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홍합밸리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서울시 마포구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/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홍익대학교 역 인근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3)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선발 협약 이전에 입주 필수 조건 있음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임대료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관리비 무료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/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오픈형 사무실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재단법인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홍합밸리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서울시 마포구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/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홍익대학교 역 인근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b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지원내용</a:t>
            </a: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1)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투자금액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5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천만원 이하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가치평가 후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5%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미만 투자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 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2)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드립커피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/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음료 무제한 무료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3)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데모데이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참가 자격 제공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4)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녹음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음악 연습실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휴게실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회의실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세미나실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모니터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빔 프로젝터 등 무료제공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예약제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5)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글로컬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외국인관광객 네트워킹 파티 제공</a:t>
            </a: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6)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후속 연계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정부창업지원금상담제공</a:t>
            </a:r>
            <a:endParaRPr lang="ko-KR" alt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 (*)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비용부담 일체 없음</a:t>
            </a:r>
            <a:b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(!)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위의 조건 및 지원사항을 검토한 후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스타트업들은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하기 사이트에서 지원</a:t>
            </a:r>
            <a:endParaRPr lang="en-US" altLang="ko-K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지원기간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: ~3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월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25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일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지원사이트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n-US" altLang="ko-KR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http://apply.honghapvalley.org</a:t>
            </a:r>
            <a:endParaRPr lang="ko-KR" alt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문의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02-3141-3040,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재단법인 </a:t>
            </a:r>
            <a:r>
              <a:rPr lang="ko-KR" alt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홍합밸리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altLang="ko-KR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impact@honghapvalley.org</a:t>
            </a:r>
            <a:b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ko-KR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89" y="337321"/>
            <a:ext cx="4211099" cy="60461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7320"/>
            <a:ext cx="4248472" cy="60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4653864" y="3573016"/>
            <a:ext cx="4105026" cy="701893"/>
          </a:xfrm>
          <a:prstGeom prst="roundRect">
            <a:avLst/>
          </a:prstGeom>
          <a:solidFill>
            <a:srgbClr val="26262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008735" y="2060848"/>
            <a:ext cx="4105026" cy="724354"/>
          </a:xfrm>
          <a:prstGeom prst="roundRect">
            <a:avLst/>
          </a:prstGeom>
          <a:solidFill>
            <a:srgbClr val="262626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084515" y="5085183"/>
            <a:ext cx="4105026" cy="770283"/>
          </a:xfrm>
          <a:prstGeom prst="roundRect">
            <a:avLst/>
          </a:prstGeom>
          <a:solidFill>
            <a:srgbClr val="262626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771800" y="2314391"/>
            <a:ext cx="1122621" cy="585719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3257525" y="3743858"/>
            <a:ext cx="1032070" cy="386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771800" y="4521085"/>
            <a:ext cx="1275742" cy="66433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3317175" y="1536226"/>
            <a:ext cx="1363884" cy="13638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0">
            <a:noFill/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980003" y="3068960"/>
            <a:ext cx="1363884" cy="13638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0">
            <a:noFill/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96622" y="4633930"/>
            <a:ext cx="1363884" cy="13638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0">
            <a:noFill/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84996" y="2500722"/>
            <a:ext cx="2472529" cy="2472529"/>
          </a:xfrm>
          <a:prstGeom prst="ellipse">
            <a:avLst/>
          </a:prstGeom>
          <a:solidFill>
            <a:srgbClr val="002060"/>
          </a:solidFill>
          <a:ln w="63500">
            <a:noFill/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47845" y="3043757"/>
            <a:ext cx="1620989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0" latinLnBrk="1"/>
            <a:r>
              <a:rPr lang="ko-KR" altLang="en-US" sz="3000" dirty="0" err="1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사회적임팩트</a:t>
            </a:r>
            <a:r>
              <a:rPr lang="ko-KR" altLang="en-US" sz="3000" dirty="0">
                <a:solidFill>
                  <a:srgbClr val="00E668"/>
                </a:solidFill>
                <a:latin typeface="HY견고딕" pitchFamily="18" charset="-127"/>
                <a:ea typeface="HY견고딕" pitchFamily="18" charset="-127"/>
              </a:rPr>
              <a:t> 창출</a:t>
            </a:r>
            <a:endParaRPr lang="ko-KR" altLang="en-US" sz="3000" kern="1200" dirty="0">
              <a:solidFill>
                <a:srgbClr val="00E668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945" y="1689502"/>
            <a:ext cx="335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rPr>
              <a:t>기업 발굴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solidFill>
                <a:srgbClr val="626262"/>
              </a:solidFill>
              <a:latin typeface="Arial" panose="020B0604020202020204" pitchFamily="34" charset="0"/>
              <a:ea typeface="Adobe 고딕 Std B" panose="020B08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개요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9694" y="3670693"/>
            <a:ext cx="33591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3</a:t>
            </a:r>
            <a:r>
              <a:rPr lang="ko-KR" altLang="en-US" sz="28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단계 프로그램</a:t>
            </a:r>
            <a:endParaRPr lang="en-US" altLang="ko-KR" sz="280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3982" y="5229200"/>
            <a:ext cx="33591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1</a:t>
            </a:r>
            <a:r>
              <a:rPr lang="ko-KR" altLang="en-US" sz="2400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멘토</a:t>
            </a: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:1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선배</a:t>
            </a: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:1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기업</a:t>
            </a: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팀</a:t>
            </a:r>
            <a:r>
              <a:rPr lang="en-US" altLang="ko-KR" sz="24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Picture 4" descr="D:\_중요폴더\Desktop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7140" r="13138" b="7142"/>
          <a:stretch/>
        </p:blipFill>
        <p:spPr bwMode="auto">
          <a:xfrm>
            <a:off x="3723589" y="1752217"/>
            <a:ext cx="721852" cy="9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_중요폴더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29" y="3359720"/>
            <a:ext cx="890469" cy="8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_중요폴더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6" y="4877062"/>
            <a:ext cx="872976" cy="8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51291" y="2184727"/>
            <a:ext cx="291705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교육</a:t>
            </a:r>
            <a:r>
              <a:rPr lang="en-US" altLang="ko-KR" sz="2800" dirty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금융</a:t>
            </a:r>
            <a:r>
              <a:rPr lang="en-US" altLang="ko-KR" sz="2800" dirty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+mj-ea"/>
                <a:cs typeface="Arial" panose="020B0604020202020204" pitchFamily="34" charset="0"/>
              </a:rPr>
              <a:t>보건</a:t>
            </a:r>
            <a:endParaRPr lang="ko-KR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245252" y="3212976"/>
            <a:ext cx="335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rPr>
              <a:t>기업 역량 증진</a:t>
            </a:r>
            <a:endParaRPr lang="en-US" altLang="ko-KR" sz="2000" dirty="0">
              <a:solidFill>
                <a:srgbClr val="626262"/>
              </a:solidFill>
              <a:latin typeface="Arial" panose="020B0604020202020204" pitchFamily="34" charset="0"/>
              <a:ea typeface="Adobe 고딕 Std B" panose="020B0800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2192" y="4731238"/>
            <a:ext cx="335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rPr>
              <a:t>지속가능한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Arial" panose="020B0604020202020204" pitchFamily="34" charset="0"/>
              </a:rPr>
              <a:t> 프로그램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오른쪽 화살표 43"/>
          <p:cNvSpPr/>
          <p:nvPr/>
        </p:nvSpPr>
        <p:spPr>
          <a:xfrm rot="16200000">
            <a:off x="5840722" y="2981094"/>
            <a:ext cx="1895414" cy="584574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 rot="5400000">
            <a:off x="1349747" y="2981095"/>
            <a:ext cx="1895410" cy="584574"/>
          </a:xfrm>
          <a:prstGeom prst="rightArrow">
            <a:avLst>
              <a:gd name="adj1" fmla="val 50000"/>
              <a:gd name="adj2" fmla="val 639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목적 및 대상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90547"/>
              </p:ext>
            </p:extLst>
          </p:nvPr>
        </p:nvGraphicFramePr>
        <p:xfrm>
          <a:off x="1083907" y="1124744"/>
          <a:ext cx="7096844" cy="1102631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508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709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83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solidFill>
                            <a:srgbClr val="00E668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사업 목적</a:t>
                      </a:r>
                      <a:endParaRPr lang="en-US" altLang="ko-KR" sz="1800" dirty="0">
                        <a:solidFill>
                          <a:srgbClr val="00E668"/>
                        </a:solidFill>
                        <a:latin typeface="HY견고딕" pitchFamily="18" charset="-127"/>
                        <a:ea typeface="HY견고딕" pitchFamily="18" charset="-127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소외 계층을 위한 서비스를 운영하는 기업을 양성하고 </a:t>
                      </a:r>
                      <a:endParaRPr lang="en-US" altLang="ko-KR" sz="1300" b="0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성장 가능한 구조를 만들어주는 지속가능한 운영을 위한 기반 다져서 </a:t>
                      </a:r>
                      <a:endParaRPr lang="en-US" altLang="ko-KR" sz="1300" b="0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기업의 사회적 문제해결을 위해 파생되는 임팩트 창출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69807"/>
              </p:ext>
            </p:extLst>
          </p:nvPr>
        </p:nvGraphicFramePr>
        <p:xfrm>
          <a:off x="1083907" y="2888941"/>
          <a:ext cx="7096843" cy="771650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508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36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615">
                  <a:extLst>
                    <a:ext uri="{9D8B030D-6E8A-4147-A177-3AD203B41FA5}">
                      <a16:colId xmlns:a16="http://schemas.microsoft.com/office/drawing/2014/main" val="2878257931"/>
                    </a:ext>
                  </a:extLst>
                </a:gridCol>
                <a:gridCol w="2365614">
                  <a:extLst>
                    <a:ext uri="{9D8B030D-6E8A-4147-A177-3AD203B41FA5}">
                      <a16:colId xmlns:a16="http://schemas.microsoft.com/office/drawing/2014/main" val="694696205"/>
                    </a:ext>
                  </a:extLst>
                </a:gridCol>
              </a:tblGrid>
              <a:tr h="41683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solidFill>
                            <a:schemeClr val="bg1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발굴 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&amp;</a:t>
                      </a:r>
                      <a:r>
                        <a:rPr lang="en-US" altLang="ko-KR" sz="1800" baseline="0" dirty="0">
                          <a:solidFill>
                            <a:schemeClr val="bg1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1800" baseline="0" dirty="0">
                          <a:solidFill>
                            <a:schemeClr val="bg1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증진 프로그램</a:t>
                      </a:r>
                      <a:endParaRPr lang="en-US" altLang="ko-KR" sz="1800" dirty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  <a:cs typeface="Arial" pitchFamily="34" charset="0"/>
                        </a:rPr>
                        <a:t>우수 기업 발굴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dobe 고딕 Std B" panose="020B0800000000000000" pitchFamily="34" charset="-127"/>
                        <a:ea typeface="Adobe 고딕 Std B" panose="020B0800000000000000" pitchFamily="34" charset="-127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  <a:cs typeface="Arial" pitchFamily="34" charset="0"/>
                        </a:rPr>
                        <a:t>엑셀러레이팅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dobe 고딕 Std B" panose="020B0800000000000000" pitchFamily="34" charset="-127"/>
                        <a:ea typeface="Adobe 고딕 Std B" panose="020B0800000000000000" pitchFamily="34" charset="-127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  <a:cs typeface="Arial" pitchFamily="34" charset="0"/>
                        </a:rPr>
                        <a:t>SEED </a:t>
                      </a:r>
                      <a:r>
                        <a:rPr kumimoji="0" lang="ko-KR" alt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  <a:cs typeface="Arial" pitchFamily="34" charset="0"/>
                        </a:rPr>
                        <a:t>펀딩</a:t>
                      </a:r>
                      <a:endParaRPr kumimoji="0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dobe 고딕 Std B" panose="020B0800000000000000" pitchFamily="34" charset="-127"/>
                        <a:ea typeface="Adobe 고딕 Std B" panose="020B0800000000000000" pitchFamily="34" charset="-127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10795"/>
              </p:ext>
            </p:extLst>
          </p:nvPr>
        </p:nvGraphicFramePr>
        <p:xfrm>
          <a:off x="1083907" y="4293096"/>
          <a:ext cx="7096844" cy="1899367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50800" dir="2700000" algn="t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54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809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solidFill>
                            <a:srgbClr val="33CC33"/>
                          </a:solidFill>
                          <a:latin typeface="HY견고딕" pitchFamily="18" charset="-127"/>
                          <a:ea typeface="HY견고딕" pitchFamily="18" charset="-127"/>
                          <a:cs typeface="Arial" pitchFamily="34" charset="0"/>
                        </a:rPr>
                        <a:t>사업 대상</a:t>
                      </a:r>
                      <a:endParaRPr lang="en-US" altLang="ko-KR" sz="1800" dirty="0">
                        <a:solidFill>
                          <a:srgbClr val="33CC33"/>
                        </a:solidFill>
                        <a:latin typeface="HY견고딕" pitchFamily="18" charset="-127"/>
                        <a:ea typeface="HY견고딕" pitchFamily="18" charset="-127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55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27584" y="486916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자격 조건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88025" y="4869160"/>
            <a:ext cx="316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분야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(3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대 카테고리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중 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개 이상 적용 필수</a:t>
            </a:r>
            <a:r>
              <a:rPr lang="en-US" altLang="ko-KR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)</a:t>
            </a:r>
          </a:p>
          <a:p>
            <a:pPr algn="ctr"/>
            <a:r>
              <a:rPr lang="ko-KR" altLang="en-US" sz="16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사회에 긍정적 미션의 기술기반</a:t>
            </a:r>
            <a:endParaRPr lang="en-US" altLang="ko-KR" sz="1600" b="1" dirty="0">
              <a:solidFill>
                <a:srgbClr val="33CC33"/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(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교육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금융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, 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보건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09593" y="5176732"/>
            <a:ext cx="301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년 이상의 법인사업체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. 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혹은 예비창업자</a:t>
            </a:r>
            <a:endParaRPr lang="en-US" altLang="ko-KR" sz="1200" b="1" dirty="0">
              <a:solidFill>
                <a:srgbClr val="33CC33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증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, 2</a:t>
            </a:r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인 이상 팀으로 구성</a:t>
            </a:r>
            <a:endParaRPr lang="en-US" altLang="ko-KR" sz="1200" b="1" dirty="0">
              <a:solidFill>
                <a:srgbClr val="33CC33"/>
              </a:solidFill>
              <a:latin typeface="+mj-ea"/>
              <a:ea typeface="+mj-ea"/>
              <a:cs typeface="Arial" pitchFamily="34" charset="0"/>
            </a:endParaRPr>
          </a:p>
          <a:p>
            <a:endParaRPr lang="en-US" altLang="ko-KR" sz="1200" b="1" dirty="0">
              <a:solidFill>
                <a:srgbClr val="33CC33"/>
              </a:solidFill>
              <a:latin typeface="+mj-ea"/>
              <a:ea typeface="+mj-ea"/>
              <a:cs typeface="Arial" pitchFamily="34" charset="0"/>
            </a:endParaRPr>
          </a:p>
          <a:p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기창업자도 새로운 아이템이라면</a:t>
            </a:r>
            <a:r>
              <a:rPr lang="en-US" altLang="ko-KR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,</a:t>
            </a:r>
          </a:p>
          <a:p>
            <a:r>
              <a:rPr lang="ko-KR" altLang="en-US" sz="1200" b="1" dirty="0">
                <a:solidFill>
                  <a:srgbClr val="33CC33"/>
                </a:solidFill>
                <a:latin typeface="+mj-ea"/>
                <a:ea typeface="+mj-ea"/>
                <a:cs typeface="Arial" pitchFamily="34" charset="0"/>
              </a:rPr>
              <a:t>예비창업자 성격으로 지원가능</a:t>
            </a:r>
            <a:endParaRPr lang="en-US" altLang="ko-KR" sz="1200" b="1" dirty="0">
              <a:solidFill>
                <a:srgbClr val="33CC33"/>
              </a:solidFill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3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사례 분석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31756" y="1469986"/>
            <a:ext cx="1181269" cy="48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b="1" dirty="0">
                <a:solidFill>
                  <a:srgbClr val="33CC33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국내 사례</a:t>
            </a:r>
            <a:endParaRPr lang="en-US" altLang="ko-KR" b="1" dirty="0">
              <a:solidFill>
                <a:srgbClr val="33CC33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8" name="굽은 화살표 17"/>
          <p:cNvSpPr/>
          <p:nvPr/>
        </p:nvSpPr>
        <p:spPr>
          <a:xfrm rot="16200000">
            <a:off x="2667968" y="3200402"/>
            <a:ext cx="5069711" cy="1493128"/>
          </a:xfrm>
          <a:prstGeom prst="bentArrow">
            <a:avLst>
              <a:gd name="adj1" fmla="val 29382"/>
              <a:gd name="adj2" fmla="val 29310"/>
              <a:gd name="adj3" fmla="val 40518"/>
              <a:gd name="adj4" fmla="val 52805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굽은 화살표 18"/>
          <p:cNvSpPr/>
          <p:nvPr/>
        </p:nvSpPr>
        <p:spPr>
          <a:xfrm rot="5400000">
            <a:off x="1313728" y="3258279"/>
            <a:ext cx="5069711" cy="1493126"/>
          </a:xfrm>
          <a:prstGeom prst="bentArrow">
            <a:avLst>
              <a:gd name="adj1" fmla="val 29382"/>
              <a:gd name="adj2" fmla="val 29310"/>
              <a:gd name="adj3" fmla="val 40518"/>
              <a:gd name="adj4" fmla="val 52805"/>
            </a:avLst>
          </a:prstGeom>
          <a:solidFill>
            <a:srgbClr val="33CC33"/>
          </a:solidFill>
          <a:ln w="38100">
            <a:solidFill>
              <a:schemeClr val="bg1"/>
            </a:solidFill>
          </a:ln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0" name="그룹 29"/>
          <p:cNvGrpSpPr/>
          <p:nvPr/>
        </p:nvGrpSpPr>
        <p:grpSpPr>
          <a:xfrm>
            <a:off x="510410" y="1984623"/>
            <a:ext cx="3205063" cy="4396705"/>
            <a:chOff x="636907" y="2469612"/>
            <a:chExt cx="3205063" cy="389395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모서리가 둥근 직사각형 21"/>
            <p:cNvSpPr/>
            <p:nvPr/>
          </p:nvSpPr>
          <p:spPr>
            <a:xfrm>
              <a:off x="636907" y="2612571"/>
              <a:ext cx="3205063" cy="3750997"/>
            </a:xfrm>
            <a:prstGeom prst="roundRect">
              <a:avLst>
                <a:gd name="adj" fmla="val 455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이등변 삼각형 24"/>
            <p:cNvSpPr/>
            <p:nvPr/>
          </p:nvSpPr>
          <p:spPr>
            <a:xfrm>
              <a:off x="679269" y="2469612"/>
              <a:ext cx="248194" cy="2351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그룹 29"/>
          <p:cNvGrpSpPr/>
          <p:nvPr/>
        </p:nvGrpSpPr>
        <p:grpSpPr>
          <a:xfrm>
            <a:off x="5384374" y="2117368"/>
            <a:ext cx="3273488" cy="4047936"/>
            <a:chOff x="418011" y="2612571"/>
            <a:chExt cx="3273488" cy="397758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모서리가 둥근 직사각형 26"/>
            <p:cNvSpPr/>
            <p:nvPr/>
          </p:nvSpPr>
          <p:spPr>
            <a:xfrm>
              <a:off x="418011" y="2612571"/>
              <a:ext cx="3273488" cy="3833538"/>
            </a:xfrm>
            <a:prstGeom prst="roundRect">
              <a:avLst>
                <a:gd name="adj" fmla="val 4551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이등변 삼각형 27"/>
            <p:cNvSpPr/>
            <p:nvPr/>
          </p:nvSpPr>
          <p:spPr>
            <a:xfrm rot="10800000">
              <a:off x="3311492" y="6355023"/>
              <a:ext cx="248194" cy="2351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5400000">
            <a:off x="2255049" y="3729728"/>
            <a:ext cx="37895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+mj-ea"/>
                <a:cs typeface="Arial" pitchFamily="34" charset="0"/>
              </a:rPr>
              <a:t>취약계층에게 일자리를 제공하는 물류 기업</a:t>
            </a:r>
            <a:endParaRPr lang="en-US" altLang="ko-KR" sz="1100" b="1" dirty="0">
              <a:solidFill>
                <a:schemeClr val="bg1"/>
              </a:solidFill>
              <a:latin typeface="+mj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2914078" y="3859310"/>
            <a:ext cx="40161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잡지를 판매하는 것으로 노숙인의 자립을 도움</a:t>
            </a:r>
            <a:endParaRPr lang="en-US" altLang="ko-KR" sz="1400" b="1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88185" y="5950906"/>
            <a:ext cx="3320123" cy="6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해외 사례</a:t>
            </a:r>
            <a:endParaRPr lang="en-US" altLang="ko-KR" b="1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840" y="2312876"/>
            <a:ext cx="290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노숙인을</a:t>
            </a:r>
            <a:r>
              <a: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사회로 복귀</a:t>
            </a:r>
            <a:endParaRPr lang="en-US" altLang="ko-KR" sz="1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C552564A-5650-4D67-92A1-6017C88FF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40" y="4685940"/>
            <a:ext cx="2869264" cy="1191332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F442489-6279-471B-A5FF-B179ABF4B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40" y="2708920"/>
            <a:ext cx="2869264" cy="1911088"/>
          </a:xfrm>
          <a:prstGeom prst="rect">
            <a:avLst/>
          </a:prstGeom>
        </p:spPr>
      </p:pic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676275" y="2312988"/>
            <a:ext cx="290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ko-KR" altLang="en-US" sz="14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노숙인</a:t>
            </a:r>
            <a:r>
              <a:rPr lang="en-US" altLang="ko-KR" sz="14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4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다시 서기 프로젝트</a:t>
            </a:r>
            <a:endParaRPr lang="en-US" altLang="ko-KR" sz="1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eaLnBrk="1" hangingPunct="1"/>
            <a:endParaRPr lang="en-US" altLang="ko-KR" sz="40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9" name="그림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665413"/>
            <a:ext cx="29718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799013"/>
            <a:ext cx="29654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4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20658" y="44624"/>
            <a:ext cx="9023342" cy="4770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547" y="76562"/>
            <a:ext cx="44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내용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-5102" y="44624"/>
            <a:ext cx="125760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2219" y="44624"/>
            <a:ext cx="45719" cy="477054"/>
          </a:xfrm>
          <a:prstGeom prst="rect">
            <a:avLst/>
          </a:prstGeom>
          <a:solidFill>
            <a:srgbClr val="00E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F49E2D9-D544-4719-8C7C-E97F89AFFDE4}"/>
              </a:ext>
            </a:extLst>
          </p:cNvPr>
          <p:cNvGrpSpPr/>
          <p:nvPr/>
        </p:nvGrpSpPr>
        <p:grpSpPr>
          <a:xfrm>
            <a:off x="647056" y="764704"/>
            <a:ext cx="7807572" cy="5832648"/>
            <a:chOff x="1703069" y="1393486"/>
            <a:chExt cx="5878297" cy="4555794"/>
          </a:xfrm>
        </p:grpSpPr>
        <p:grpSp>
          <p:nvGrpSpPr>
            <p:cNvPr id="10" name="그룹 9"/>
            <p:cNvGrpSpPr/>
            <p:nvPr/>
          </p:nvGrpSpPr>
          <p:grpSpPr>
            <a:xfrm>
              <a:off x="1703069" y="1393486"/>
              <a:ext cx="1803992" cy="4555794"/>
              <a:chOff x="1646031" y="1393486"/>
              <a:chExt cx="1803992" cy="4555794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1649823" y="1393486"/>
                <a:ext cx="1800200" cy="4555794"/>
                <a:chOff x="1649823" y="1393486"/>
                <a:chExt cx="1800200" cy="4555794"/>
              </a:xfrm>
            </p:grpSpPr>
            <p:sp>
              <p:nvSpPr>
                <p:cNvPr id="5" name="직사각형 4"/>
                <p:cNvSpPr/>
                <p:nvPr/>
              </p:nvSpPr>
              <p:spPr>
                <a:xfrm>
                  <a:off x="1649823" y="2055004"/>
                  <a:ext cx="1800200" cy="338208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" name="그룹 1"/>
                <p:cNvGrpSpPr/>
                <p:nvPr/>
              </p:nvGrpSpPr>
              <p:grpSpPr>
                <a:xfrm>
                  <a:off x="1867981" y="1393486"/>
                  <a:ext cx="1363884" cy="1363884"/>
                  <a:chOff x="3317175" y="1536226"/>
                  <a:chExt cx="1363884" cy="1363884"/>
                </a:xfrm>
              </p:grpSpPr>
              <p:sp>
                <p:nvSpPr>
                  <p:cNvPr id="42" name="타원 41"/>
                  <p:cNvSpPr/>
                  <p:nvPr/>
                </p:nvSpPr>
                <p:spPr>
                  <a:xfrm>
                    <a:off x="3317175" y="1536226"/>
                    <a:ext cx="1363884" cy="1363884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0">
                    <a:noFill/>
                  </a:ln>
                  <a:effectLst>
                    <a:outerShdw blurRad="25400" dist="50800" dir="2700000" algn="tl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pic>
                <p:nvPicPr>
                  <p:cNvPr id="50" name="Picture 4" descr="D:\_중요폴더\Desktop\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90" t="7140" r="13138" b="7142"/>
                  <a:stretch/>
                </p:blipFill>
                <p:spPr bwMode="auto">
                  <a:xfrm>
                    <a:off x="3723589" y="1752217"/>
                    <a:ext cx="721852" cy="9515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직사각형 5"/>
                <p:cNvSpPr/>
                <p:nvPr/>
              </p:nvSpPr>
              <p:spPr>
                <a:xfrm>
                  <a:off x="1649823" y="5517232"/>
                  <a:ext cx="1800200" cy="432048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700" dirty="0">
                      <a:latin typeface="HY견고딕" pitchFamily="18" charset="-127"/>
                      <a:ea typeface="HY견고딕" pitchFamily="18" charset="-127"/>
                    </a:rPr>
                    <a:t>1</a:t>
                  </a:r>
                  <a:r>
                    <a:rPr lang="ko-KR" altLang="en-US" sz="1700" dirty="0">
                      <a:latin typeface="HY견고딕" pitchFamily="18" charset="-127"/>
                      <a:ea typeface="HY견고딕" pitchFamily="18" charset="-127"/>
                    </a:rPr>
                    <a:t>단계</a:t>
                  </a:r>
                  <a:r>
                    <a:rPr lang="en-US" altLang="ko-KR" sz="1700" dirty="0">
                      <a:latin typeface="HY견고딕" pitchFamily="18" charset="-127"/>
                      <a:ea typeface="HY견고딕" pitchFamily="18" charset="-127"/>
                    </a:rPr>
                    <a:t>-</a:t>
                  </a:r>
                  <a:r>
                    <a:rPr lang="ko-KR" altLang="en-US" sz="1700" dirty="0">
                      <a:latin typeface="HY견고딕" pitchFamily="18" charset="-127"/>
                      <a:ea typeface="HY견고딕" pitchFamily="18" charset="-127"/>
                    </a:rPr>
                    <a:t>기업발굴</a:t>
                  </a: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8197CD-91A8-418D-8F0F-013E8468B70A}"/>
                  </a:ext>
                </a:extLst>
              </p:cNvPr>
              <p:cNvSpPr txBox="1"/>
              <p:nvPr/>
            </p:nvSpPr>
            <p:spPr>
              <a:xfrm>
                <a:off x="1646031" y="3183324"/>
                <a:ext cx="1803992" cy="1827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10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개 기업 발굴</a:t>
                </a:r>
                <a:endParaRPr lang="en-US" altLang="ko-KR" sz="2000" b="1" spc="-130" dirty="0">
                  <a:solidFill>
                    <a:srgbClr val="00E668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endParaRPr lang="en-US" altLang="ko-KR" b="1" spc="-130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사전 설명회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온라인 홍보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오프라인 행사 참여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심의를 통한 선발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(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서류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/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대면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</a:p>
              <a:p>
                <a:pPr algn="ctr"/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764942" y="1393486"/>
              <a:ext cx="1800200" cy="4555794"/>
              <a:chOff x="3631855" y="1393486"/>
              <a:chExt cx="1800200" cy="4555794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3631855" y="2055004"/>
                <a:ext cx="1800200" cy="338208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3850013" y="1393486"/>
                <a:ext cx="1363884" cy="1363884"/>
                <a:chOff x="3980003" y="3068960"/>
                <a:chExt cx="1363884" cy="1363884"/>
              </a:xfrm>
            </p:grpSpPr>
            <p:sp>
              <p:nvSpPr>
                <p:cNvPr id="43" name="타원 42"/>
                <p:cNvSpPr/>
                <p:nvPr/>
              </p:nvSpPr>
              <p:spPr>
                <a:xfrm>
                  <a:off x="3980003" y="3068960"/>
                  <a:ext cx="1363884" cy="136388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0">
                  <a:noFill/>
                </a:ln>
                <a:effectLst>
                  <a:outerShdw blurRad="25400" dist="508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51" name="Picture 5" descr="D:\_중요폴더\Desktop\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8629" y="3359720"/>
                  <a:ext cx="890469" cy="895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6" name="직사각형 55"/>
              <p:cNvSpPr/>
              <p:nvPr/>
            </p:nvSpPr>
            <p:spPr>
              <a:xfrm>
                <a:off x="3631855" y="5517232"/>
                <a:ext cx="1800200" cy="43204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700" dirty="0">
                    <a:latin typeface="HY견고딕" pitchFamily="18" charset="-127"/>
                    <a:ea typeface="HY견고딕" pitchFamily="18" charset="-127"/>
                  </a:rPr>
                  <a:t>2</a:t>
                </a:r>
                <a:r>
                  <a:rPr lang="ko-KR" altLang="en-US" sz="1700" dirty="0">
                    <a:latin typeface="HY견고딕" pitchFamily="18" charset="-127"/>
                    <a:ea typeface="HY견고딕" pitchFamily="18" charset="-127"/>
                  </a:rPr>
                  <a:t>단계</a:t>
                </a:r>
                <a:r>
                  <a:rPr lang="en-US" altLang="ko-KR" sz="1700" dirty="0">
                    <a:latin typeface="HY견고딕" pitchFamily="18" charset="-127"/>
                    <a:ea typeface="HY견고딕" pitchFamily="18" charset="-127"/>
                  </a:rPr>
                  <a:t>-</a:t>
                </a:r>
                <a:r>
                  <a:rPr lang="ko-KR" altLang="en-US" sz="1700" dirty="0">
                    <a:latin typeface="HY견고딕" pitchFamily="18" charset="-127"/>
                    <a:ea typeface="HY견고딕" pitchFamily="18" charset="-127"/>
                  </a:rPr>
                  <a:t>기업증진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F6CF4B-6312-4D2F-9DFE-2E8DB7A8FA18}"/>
                  </a:ext>
                </a:extLst>
              </p:cNvPr>
              <p:cNvSpPr txBox="1"/>
              <p:nvPr/>
            </p:nvSpPr>
            <p:spPr>
              <a:xfrm>
                <a:off x="3650647" y="3193306"/>
                <a:ext cx="1762616" cy="185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10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개 </a:t>
                </a:r>
                <a:r>
                  <a:rPr lang="ko-KR" altLang="en-US" sz="2000" b="1" spc="-130" dirty="0" err="1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엑셀러레이팅</a:t>
                </a:r>
                <a:endParaRPr lang="en-US" altLang="ko-KR" sz="2000" b="1" spc="-130" dirty="0">
                  <a:solidFill>
                    <a:srgbClr val="00E668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(1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차 </a:t>
                </a:r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10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개</a:t>
                </a:r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/ 2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차 </a:t>
                </a:r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5</a:t>
                </a:r>
                <a:r>
                  <a:rPr lang="ko-KR" altLang="en-US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개</a:t>
                </a:r>
                <a:r>
                  <a:rPr lang="en-US" altLang="ko-KR" sz="2000" b="1" spc="-130" dirty="0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</a:p>
              <a:p>
                <a:endParaRPr lang="en-US" altLang="ko-KR" b="1" spc="-130" dirty="0">
                  <a:solidFill>
                    <a:srgbClr val="7C35B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집중 멘토링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(3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개월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세미나 교육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(3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회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네트워킹 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(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월 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1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회</a:t>
                </a:r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)</a:t>
                </a:r>
              </a:p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BM/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특허 출원 지원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5781166" y="1393486"/>
              <a:ext cx="1800200" cy="4555794"/>
              <a:chOff x="5724128" y="1393486"/>
              <a:chExt cx="1800200" cy="4555794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5724128" y="2055004"/>
                <a:ext cx="1800200" cy="338208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5942286" y="1393486"/>
                <a:ext cx="1363884" cy="1363884"/>
                <a:chOff x="3396622" y="4633930"/>
                <a:chExt cx="1363884" cy="1363884"/>
              </a:xfrm>
            </p:grpSpPr>
            <p:sp>
              <p:nvSpPr>
                <p:cNvPr id="49" name="타원 48"/>
                <p:cNvSpPr/>
                <p:nvPr/>
              </p:nvSpPr>
              <p:spPr>
                <a:xfrm>
                  <a:off x="3396622" y="4633930"/>
                  <a:ext cx="1363884" cy="136388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0">
                  <a:noFill/>
                </a:ln>
                <a:effectLst>
                  <a:outerShdw blurRad="25400" dist="508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52" name="Picture 6" descr="D:\_중요폴더\Desktop\4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076" y="4877062"/>
                  <a:ext cx="872976" cy="8776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7" name="직사각형 56"/>
              <p:cNvSpPr/>
              <p:nvPr/>
            </p:nvSpPr>
            <p:spPr>
              <a:xfrm>
                <a:off x="5724128" y="5517232"/>
                <a:ext cx="1800200" cy="432048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700" dirty="0">
                    <a:latin typeface="HY견고딕" pitchFamily="18" charset="-127"/>
                    <a:ea typeface="HY견고딕" pitchFamily="18" charset="-127"/>
                  </a:rPr>
                  <a:t>3</a:t>
                </a:r>
                <a:r>
                  <a:rPr lang="ko-KR" altLang="en-US" sz="1700" dirty="0">
                    <a:latin typeface="HY견고딕" pitchFamily="18" charset="-127"/>
                    <a:ea typeface="HY견고딕" pitchFamily="18" charset="-127"/>
                  </a:rPr>
                  <a:t>단계</a:t>
                </a:r>
                <a:r>
                  <a:rPr lang="en-US" altLang="ko-KR" sz="1700" dirty="0">
                    <a:latin typeface="HY견고딕" pitchFamily="18" charset="-127"/>
                    <a:ea typeface="HY견고딕" pitchFamily="18" charset="-127"/>
                  </a:rPr>
                  <a:t>-</a:t>
                </a:r>
                <a:r>
                  <a:rPr lang="ko-KR" altLang="en-US" sz="1700" dirty="0">
                    <a:latin typeface="HY견고딕" pitchFamily="18" charset="-127"/>
                    <a:ea typeface="HY견고딕" pitchFamily="18" charset="-127"/>
                  </a:rPr>
                  <a:t>활성화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44F663C-CD4C-4301-818D-81C44962DE77}"/>
                  </a:ext>
                </a:extLst>
              </p:cNvPr>
              <p:cNvSpPr txBox="1"/>
              <p:nvPr/>
            </p:nvSpPr>
            <p:spPr>
              <a:xfrm>
                <a:off x="5796136" y="3187862"/>
                <a:ext cx="1678347" cy="96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b="1" spc="-130" dirty="0" err="1">
                    <a:solidFill>
                      <a:srgbClr val="00E668"/>
                    </a:solidFill>
                    <a:latin typeface="+mj-ea"/>
                    <a:ea typeface="+mj-ea"/>
                    <a:cs typeface="Arial" pitchFamily="34" charset="0"/>
                  </a:rPr>
                  <a:t>시드투자</a:t>
                </a:r>
                <a:endParaRPr lang="en-US" altLang="ko-KR" sz="2000" b="1" spc="-130" dirty="0">
                  <a:solidFill>
                    <a:srgbClr val="00E668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 err="1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시드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 투자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latin typeface="+mj-ea"/>
                    <a:ea typeface="+mj-ea"/>
                    <a:cs typeface="Arial" pitchFamily="34" charset="0"/>
                  </a:rPr>
                  <a:t>추가 투자 연계</a:t>
                </a:r>
                <a:endParaRPr lang="en-US" altLang="ko-KR" b="1" dirty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08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787</Words>
  <Application>Microsoft Office PowerPoint</Application>
  <PresentationFormat>화면 슬라이드 쇼(4:3)</PresentationFormat>
  <Paragraphs>192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Adobe 고딕 Std B</vt:lpstr>
      <vt:lpstr>HY견고딕</vt:lpstr>
      <vt:lpstr>굴림</vt:lpstr>
      <vt:lpstr>나눔바른고딕</vt:lpstr>
      <vt:lpstr>맑은 고딕</vt:lpstr>
      <vt:lpstr>Arial</vt:lpstr>
      <vt:lpstr>Arial</vt:lpstr>
      <vt:lpstr>Marlett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홍합밸리-1</cp:lastModifiedBy>
  <cp:revision>102</cp:revision>
  <cp:lastPrinted>2017-10-19T04:40:23Z</cp:lastPrinted>
  <dcterms:created xsi:type="dcterms:W3CDTF">2017-10-18T09:38:23Z</dcterms:created>
  <dcterms:modified xsi:type="dcterms:W3CDTF">2018-03-20T05:57:16Z</dcterms:modified>
</cp:coreProperties>
</file>